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467" r:id="rId2"/>
    <p:sldId id="320" r:id="rId3"/>
    <p:sldId id="331" r:id="rId4"/>
    <p:sldId id="335" r:id="rId5"/>
    <p:sldId id="336" r:id="rId6"/>
    <p:sldId id="475" r:id="rId7"/>
    <p:sldId id="424" r:id="rId8"/>
    <p:sldId id="441" r:id="rId9"/>
    <p:sldId id="456" r:id="rId10"/>
    <p:sldId id="448" r:id="rId11"/>
    <p:sldId id="451" r:id="rId12"/>
    <p:sldId id="453" r:id="rId13"/>
    <p:sldId id="455" r:id="rId14"/>
    <p:sldId id="477" r:id="rId15"/>
    <p:sldId id="337" r:id="rId16"/>
    <p:sldId id="338" r:id="rId17"/>
    <p:sldId id="425" r:id="rId18"/>
    <p:sldId id="390" r:id="rId19"/>
    <p:sldId id="427" r:id="rId20"/>
    <p:sldId id="472" r:id="rId21"/>
    <p:sldId id="347" r:id="rId22"/>
    <p:sldId id="430" r:id="rId23"/>
    <p:sldId id="428" r:id="rId24"/>
    <p:sldId id="365" r:id="rId25"/>
    <p:sldId id="398" r:id="rId26"/>
    <p:sldId id="474" r:id="rId27"/>
    <p:sldId id="429" r:id="rId28"/>
    <p:sldId id="445" r:id="rId29"/>
    <p:sldId id="464" r:id="rId30"/>
    <p:sldId id="446" r:id="rId31"/>
    <p:sldId id="352" r:id="rId32"/>
    <p:sldId id="466" r:id="rId33"/>
    <p:sldId id="463" r:id="rId34"/>
    <p:sldId id="478" r:id="rId35"/>
    <p:sldId id="348" r:id="rId36"/>
    <p:sldId id="434" r:id="rId37"/>
    <p:sldId id="389" r:id="rId38"/>
    <p:sldId id="394" r:id="rId39"/>
    <p:sldId id="403" r:id="rId40"/>
  </p:sldIdLst>
  <p:sldSz cx="9144000" cy="6858000" type="screen4x3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25" autoAdjust="0"/>
  </p:normalViewPr>
  <p:slideViewPr>
    <p:cSldViewPr snapToGrid="0" snapToObjects="1" showGuides="1">
      <p:cViewPr varScale="1">
        <p:scale>
          <a:sx n="93" d="100"/>
          <a:sy n="93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7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a-ES"/>
  <c:style val="10"/>
  <c:chart>
    <c:title>
      <c:tx>
        <c:rich>
          <a:bodyPr/>
          <a:lstStyle/>
          <a:p>
            <a:pPr>
              <a:defRPr lang="es-ES"/>
            </a:pPr>
            <a:r>
              <a:rPr lang="es-ES"/>
              <a:t>Recidivas en 2 años</a:t>
            </a:r>
          </a:p>
        </c:rich>
      </c:tx>
      <c:layout>
        <c:manualLayout>
          <c:xMode val="edge"/>
          <c:yMode val="edge"/>
          <c:x val="7.2105407555762877E-2"/>
          <c:y val="1.2986956175932556E-2"/>
        </c:manualLayout>
      </c:layout>
      <c:spPr>
        <a:noFill/>
        <a:ln w="25353">
          <a:noFill/>
        </a:ln>
      </c:spPr>
    </c:title>
    <c:plotArea>
      <c:layout>
        <c:manualLayout>
          <c:layoutTarget val="inner"/>
          <c:xMode val="edge"/>
          <c:yMode val="edge"/>
          <c:x val="8.6776859504132262E-2"/>
          <c:y val="0.12987012987013"/>
          <c:w val="0.50826446280991666"/>
          <c:h val="0.798701298701299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4F81BD"/>
            </a:solidFill>
            <a:ln w="3169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1"/>
            <c:spPr>
              <a:solidFill>
                <a:srgbClr val="C0504D"/>
              </a:solidFill>
              <a:ln w="3169">
                <a:solidFill>
                  <a:srgbClr val="FFFFFF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ED-4421-A4DB-B57D7D47CB6C}"/>
              </c:ext>
            </c:extLst>
          </c:dPt>
          <c:dLbls>
            <c:dLbl>
              <c:idx val="0"/>
              <c:layout>
                <c:manualLayout>
                  <c:x val="-9.5466542291969714E-2"/>
                  <c:y val="0.18315517378509508"/>
                </c:manualLayout>
              </c:layout>
              <c:tx>
                <c:rich>
                  <a:bodyPr/>
                  <a:lstStyle/>
                  <a:p>
                    <a:pPr>
                      <a:defRPr lang="es-ES"/>
                    </a:pPr>
                    <a:r>
                      <a:rPr lang="en-US" sz="998" dirty="0"/>
                      <a:t>Recidivas</a:t>
                    </a:r>
                  </a:p>
                  <a:p>
                    <a:pPr>
                      <a:defRPr lang="es-ES"/>
                    </a:pPr>
                    <a:r>
                      <a:rPr lang="en-US" sz="998" dirty="0"/>
                      <a:t>10%</a:t>
                    </a:r>
                  </a:p>
                </c:rich>
              </c:tx>
              <c:spPr>
                <a:noFill/>
                <a:ln w="25353">
                  <a:noFill/>
                </a:ln>
              </c:spPr>
              <c:dLblPos val="bestFit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ED-4421-A4DB-B57D7D47CB6C}"/>
                </c:ext>
              </c:extLst>
            </c:dLbl>
            <c:dLbl>
              <c:idx val="1"/>
              <c:layout>
                <c:manualLayout>
                  <c:x val="0.15951685917309116"/>
                  <c:y val="-0.2492992921339382"/>
                </c:manualLayout>
              </c:layout>
              <c:tx>
                <c:rich>
                  <a:bodyPr/>
                  <a:lstStyle/>
                  <a:p>
                    <a:pPr>
                      <a:defRPr lang="es-ES"/>
                    </a:pPr>
                    <a:r>
                      <a:rPr lang="en-US" sz="998" dirty="0"/>
                      <a:t>No recidivas</a:t>
                    </a:r>
                  </a:p>
                  <a:p>
                    <a:pPr>
                      <a:defRPr lang="es-ES"/>
                    </a:pPr>
                    <a:r>
                      <a:rPr lang="en-US" sz="998" dirty="0"/>
                      <a:t>90%</a:t>
                    </a:r>
                  </a:p>
                </c:rich>
              </c:tx>
              <c:spPr>
                <a:noFill/>
                <a:ln w="25353">
                  <a:noFill/>
                </a:ln>
              </c:spPr>
              <c:dLblPos val="bestFit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ED-4421-A4DB-B57D7D47CB6C}"/>
                </c:ext>
              </c:extLst>
            </c:dLbl>
            <c:numFmt formatCode="0%" sourceLinked="0"/>
            <c:spPr>
              <a:noFill/>
              <a:ln w="25353">
                <a:noFill/>
              </a:ln>
            </c:spPr>
            <c:txPr>
              <a:bodyPr/>
              <a:lstStyle/>
              <a:p>
                <a:pPr>
                  <a:defRPr lang="es-ES"/>
                </a:pPr>
                <a:endParaRPr lang="ca-ES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Recidivas</c:v>
                </c:pt>
                <c:pt idx="1">
                  <c:v>No recidivas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ED-4421-A4DB-B57D7D47CB6C}"/>
            </c:ext>
          </c:extLst>
        </c:ser>
        <c:firstSliceAng val="0"/>
      </c:pieChart>
      <c:spPr>
        <a:noFill/>
        <a:ln w="2535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ca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a-ES"/>
  <c:style val="10"/>
  <c:chart>
    <c:title>
      <c:layout/>
      <c:txPr>
        <a:bodyPr/>
        <a:lstStyle/>
        <a:p>
          <a:pPr>
            <a:defRPr lang="es-ES"/>
          </a:pPr>
          <a:endParaRPr lang="ca-ES"/>
        </a:p>
      </c:txPr>
    </c:title>
    <c:plotArea>
      <c:layout>
        <c:manualLayout>
          <c:layoutTarget val="inner"/>
          <c:xMode val="edge"/>
          <c:yMode val="edge"/>
          <c:x val="8.4337349397590369E-2"/>
          <c:y val="4.4303797468354424E-2"/>
          <c:w val="0.55020080321285103"/>
          <c:h val="0.8670886075949373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4F81BD"/>
            </a:solidFill>
            <a:ln w="3176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1"/>
            <c:spPr>
              <a:solidFill>
                <a:srgbClr val="C0504D"/>
              </a:solidFill>
              <a:ln w="3176">
                <a:solidFill>
                  <a:srgbClr val="FFFFFF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42-43C8-812D-CAC29079B815}"/>
              </c:ext>
            </c:extLst>
          </c:dPt>
          <c:dLbls>
            <c:dLbl>
              <c:idx val="0"/>
              <c:layout>
                <c:manualLayout>
                  <c:x val="-0.16001927252806711"/>
                  <c:y val="0.13200739669385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2-43C8-812D-CAC29079B815}"/>
                </c:ext>
              </c:extLst>
            </c:dLbl>
            <c:dLbl>
              <c:idx val="1"/>
              <c:layout>
                <c:manualLayout>
                  <c:x val="0.17455049468355394"/>
                  <c:y val="-0.2261218631734179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42-43C8-812D-CAC29079B815}"/>
                </c:ext>
              </c:extLst>
            </c:dLbl>
            <c:numFmt formatCode="0%" sourceLinked="0"/>
            <c:spPr>
              <a:noFill/>
              <a:ln w="25405">
                <a:noFill/>
              </a:ln>
            </c:spPr>
            <c:txPr>
              <a:bodyPr/>
              <a:lstStyle/>
              <a:p>
                <a:pPr>
                  <a:defRPr lang="es-ES"/>
                </a:pPr>
                <a:endParaRPr lang="ca-ES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42-43C8-812D-CAC29079B815}"/>
            </c:ext>
          </c:extLst>
        </c:ser>
        <c:firstSliceAng val="0"/>
      </c:pieChart>
      <c:spPr>
        <a:noFill/>
        <a:ln w="2540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ca-E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783F0C5-C1F7-4A74-85A9-8B323096428B}" type="datetimeFigureOut">
              <a:rPr lang="es-ES_tradnl"/>
              <a:pPr>
                <a:defRPr/>
              </a:pPr>
              <a:t>31/05/2017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_tradn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590EE7C-24FF-411F-8A83-87940A30BABD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I </a:t>
            </a:r>
            <a:r>
              <a:rPr lang="ca-ES" dirty="0" err="1"/>
              <a:t>learned</a:t>
            </a:r>
            <a:r>
              <a:rPr lang="ca-ES" dirty="0"/>
              <a:t> </a:t>
            </a:r>
            <a:r>
              <a:rPr lang="ca-ES" dirty="0" err="1"/>
              <a:t>something</a:t>
            </a:r>
            <a:r>
              <a:rPr lang="ca-ES" dirty="0"/>
              <a:t> </a:t>
            </a:r>
            <a:r>
              <a:rPr lang="ca-ES" dirty="0" err="1"/>
              <a:t>new</a:t>
            </a:r>
            <a:endParaRPr lang="ca-ES" dirty="0"/>
          </a:p>
          <a:p>
            <a:endParaRPr lang="ca-ES" dirty="0"/>
          </a:p>
          <a:p>
            <a:r>
              <a:rPr lang="ca-ES" dirty="0" err="1"/>
              <a:t>Imiqwee</a:t>
            </a:r>
            <a:r>
              <a:rPr lang="ca-ES" dirty="0"/>
              <a:t> </a:t>
            </a:r>
            <a:r>
              <a:rPr lang="ca-ES" dirty="0" err="1"/>
              <a:t>mod</a:t>
            </a:r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0EE7C-24FF-411F-8A83-87940A30BABD}" type="slidenum">
              <a:rPr lang="es-ES_tradnl" altLang="es-ES" smtClean="0"/>
              <a:pPr>
                <a:defRPr/>
              </a:pPr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="" xmlns:p14="http://schemas.microsoft.com/office/powerpoint/2010/main" val="396763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a-ES" altLang="es-ES" dirty="0">
              <a:ea typeface="ＭＳ Ｐゴシック" panose="020B0600070205080204" pitchFamily="34" charset="-128"/>
            </a:endParaRPr>
          </a:p>
        </p:txBody>
      </p:sp>
      <p:sp>
        <p:nvSpPr>
          <p:cNvPr id="1741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E0141C-8FE3-4056-96B2-122DA253F30E}" type="slidenum">
              <a:rPr lang="es-ES_tradnl" altLang="es-ES" smtClean="0">
                <a:latin typeface="Calibri" panose="020F0502020204030204" pitchFamily="34" charset="0"/>
              </a:rPr>
              <a:pPr/>
              <a:t>10</a:t>
            </a:fld>
            <a:endParaRPr lang="es-ES_tradnl" altLang="es-E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8BD0784-A32A-44E1-A8F2-1AE018E86D9C}" type="slidenum">
              <a:rPr lang="en-GB" altLang="es-ES" smtClean="0"/>
              <a:pPr>
                <a:spcBef>
                  <a:spcPct val="0"/>
                </a:spcBef>
              </a:pPr>
              <a:t>15</a:t>
            </a:fld>
            <a:endParaRPr lang="en-GB" altLang="es-E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es-ES" dirty="0">
                <a:ea typeface="ＭＳ Ｐゴシック" panose="020B0600070205080204" pitchFamily="34" charset="-128"/>
              </a:rPr>
              <a:t>Case 4, </a:t>
            </a:r>
            <a:r>
              <a:rPr lang="es-ES" altLang="es-ES" dirty="0" err="1">
                <a:ea typeface="ＭＳ Ｐゴシック" panose="020B0600070205080204" pitchFamily="34" charset="-128"/>
              </a:rPr>
              <a:t>an</a:t>
            </a:r>
            <a:r>
              <a:rPr lang="es-ES" altLang="es-ES" dirty="0">
                <a:ea typeface="ＭＳ Ｐゴシック" panose="020B0600070205080204" pitchFamily="34" charset="-128"/>
              </a:rPr>
              <a:t> </a:t>
            </a:r>
            <a:r>
              <a:rPr lang="es-ES" altLang="es-ES" dirty="0" err="1">
                <a:ea typeface="ＭＳ Ｐゴシック" panose="020B0600070205080204" pitchFamily="34" charset="-128"/>
              </a:rPr>
              <a:t>with</a:t>
            </a:r>
            <a:r>
              <a:rPr lang="es-ES" altLang="es-ES" dirty="0">
                <a:ea typeface="ＭＳ Ｐゴシック" panose="020B0600070205080204" pitchFamily="34" charset="-128"/>
              </a:rPr>
              <a:t> CLL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ES" dirty="0">
                <a:ea typeface="ＭＳ Ｐゴシック" panose="020B0600070205080204" pitchFamily="34" charset="-128"/>
              </a:rPr>
              <a:t>2 </a:t>
            </a:r>
            <a:r>
              <a:rPr lang="es-ES" altLang="es-ES" dirty="0" err="1">
                <a:ea typeface="ＭＳ Ｐゴシック" panose="020B0600070205080204" pitchFamily="34" charset="-128"/>
              </a:rPr>
              <a:t>thousand</a:t>
            </a:r>
            <a:r>
              <a:rPr lang="es-ES" altLang="es-ES" dirty="0">
                <a:ea typeface="ＭＳ Ｐゴシック" panose="020B0600070205080204" pitchFamily="34" charset="-128"/>
              </a:rPr>
              <a:t> and </a:t>
            </a:r>
            <a:r>
              <a:rPr lang="es-ES" altLang="es-ES" dirty="0" err="1">
                <a:ea typeface="ＭＳ Ｐゴシック" panose="020B0600070205080204" pitchFamily="34" charset="-128"/>
              </a:rPr>
              <a:t>two</a:t>
            </a:r>
            <a:endParaRPr lang="es-ES" altLang="es-ES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dirty="0">
                <a:ea typeface="ＭＳ Ｐゴシック" panose="020B0600070205080204" pitchFamily="34" charset="-128"/>
              </a:rPr>
              <a:t>Un </a:t>
            </a:r>
            <a:r>
              <a:rPr lang="es-ES" altLang="es-ES" dirty="0" err="1">
                <a:ea typeface="ＭＳ Ｐゴシック" panose="020B0600070205080204" pitchFamily="34" charset="-128"/>
              </a:rPr>
              <a:t>affected</a:t>
            </a:r>
            <a:endParaRPr lang="es-ES" altLang="es-E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Tri </a:t>
            </a:r>
            <a:r>
              <a:rPr lang="ca-ES" dirty="0" err="1"/>
              <a:t>geminal</a:t>
            </a:r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0EE7C-24FF-411F-8A83-87940A30BABD}" type="slidenum">
              <a:rPr lang="es-ES_tradnl" altLang="es-ES" smtClean="0"/>
              <a:pPr>
                <a:defRPr/>
              </a:pPr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="" xmlns:p14="http://schemas.microsoft.com/office/powerpoint/2010/main" val="3809256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err="1"/>
              <a:t>needs</a:t>
            </a:r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0EE7C-24FF-411F-8A83-87940A30BABD}" type="slidenum">
              <a:rPr lang="es-ES_tradnl" altLang="es-ES" smtClean="0"/>
              <a:pPr>
                <a:defRPr/>
              </a:pPr>
              <a:t>37</a:t>
            </a:fld>
            <a:endParaRPr lang="es-ES_tradnl" altLang="es-ES"/>
          </a:p>
        </p:txBody>
      </p:sp>
    </p:spTree>
    <p:extLst>
      <p:ext uri="{BB962C8B-B14F-4D97-AF65-F5344CB8AC3E}">
        <p14:creationId xmlns="" xmlns:p14="http://schemas.microsoft.com/office/powerpoint/2010/main" val="395761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622FD-DD84-4BCC-9C22-905FEB24A9A7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0658-33CA-49B7-AFCF-A61241BA07A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35034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A71E-F7F5-4954-83A7-8E86897D684F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7CDE-A365-4AC5-B369-4E15B01B55D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1051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4E918-2443-4261-B374-F272CE8154A7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3826-D65F-490C-ADD3-4FC37B2BDA9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11733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6C612-B41A-490C-9532-4D18D38B7D94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A9DB-A6AF-4CAA-A35F-85A0213877C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43839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CC103-E028-47F1-8336-4C91570E9FAC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3053-2161-4EAC-8E0E-AFAC9AD65B7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30698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1145-B0ED-4601-8C0A-90D78B25DEC5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6446C-9142-4604-BAD8-D364D95A17F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1243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E54B-2E01-4F23-9DD5-58F9F2F61658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13C3F-AB57-4677-B773-6E3D5DF9B19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414206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2BD15-617C-4BD2-907B-1EF54B3675DE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96593-4431-4C42-A979-1CB7854C54E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85592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F1C9-EB16-49FD-BA62-46E6B1E1E16B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73743-82F3-4B0E-92C6-F20C8311258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55604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4314-143F-4AA5-95E0-E315127686A7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7420-2EB1-429B-BA5B-F9ACE351C79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1485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E4ED-DB73-4443-B394-ED96BC781E61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1AAF-1329-4FFD-AC8B-A899EEF08F5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98052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894DFC0-206D-4D17-9B08-47FD01D7722A}" type="datetimeFigureOut">
              <a:rPr lang="es-ES"/>
              <a:pPr>
                <a:defRPr/>
              </a:pPr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8D770ED-0722-401F-A23A-E7F4C9F17A3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Hoja_de_c_lculo_de_Microsoft_Office_Excel_97-20031.xls"/><Relationship Id="rId4" Type="http://schemas.openxmlformats.org/officeDocument/2006/relationships/chart" Target="../charts/char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altLang="es-ES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Challenging</a:t>
            </a:r>
            <a:r>
              <a:rPr lang="ca-ES" altLang="es-E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cases in </a:t>
            </a:r>
            <a:r>
              <a:rPr lang="ca-ES" altLang="es-ES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Mohs</a:t>
            </a:r>
            <a:r>
              <a:rPr lang="ca-ES" altLang="es-E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ca-ES" altLang="es-ES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Surgery</a:t>
            </a:r>
            <a:endParaRPr lang="ca-ES" altLang="es-E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altLang="es-ES">
                <a:solidFill>
                  <a:srgbClr val="FFFF00"/>
                </a:solidFill>
                <a:ea typeface="ＭＳ Ｐゴシック" panose="020B0600070205080204" pitchFamily="34" charset="-128"/>
              </a:rPr>
              <a:t>Dr Pablo Umbert Millet</a:t>
            </a:r>
          </a:p>
          <a:p>
            <a:r>
              <a:rPr lang="ca-ES" altLang="es-ES">
                <a:solidFill>
                  <a:srgbClr val="FFFF00"/>
                </a:solidFill>
                <a:ea typeface="ＭＳ Ｐゴシック" panose="020B0600070205080204" pitchFamily="34" charset="-128"/>
              </a:rPr>
              <a:t>Dra. Monica Quintana Codina</a:t>
            </a:r>
          </a:p>
          <a:p>
            <a:r>
              <a:rPr lang="ca-ES" altLang="es-ES" sz="2000">
                <a:solidFill>
                  <a:srgbClr val="FFFF00"/>
                </a:solidFill>
                <a:ea typeface="ＭＳ Ｐゴシック" panose="020B0600070205080204" pitchFamily="34" charset="-128"/>
              </a:rPr>
              <a:t>University Hospital, Sagrado Corazon, Barcelona</a:t>
            </a:r>
          </a:p>
          <a:p>
            <a:r>
              <a:rPr lang="ca-ES" altLang="es-ES" sz="2000">
                <a:solidFill>
                  <a:srgbClr val="FFFF00"/>
                </a:solidFill>
                <a:ea typeface="ＭＳ Ｐゴシック" panose="020B0600070205080204" pitchFamily="34" charset="-128"/>
              </a:rPr>
              <a:t>Pablo Umbert Institute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ángulo 2"/>
          <p:cNvSpPr>
            <a:spLocks noChangeArrowheads="1"/>
          </p:cNvSpPr>
          <p:nvPr/>
        </p:nvSpPr>
        <p:spPr bwMode="auto">
          <a:xfrm>
            <a:off x="457200" y="1497013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AU" altLang="es-ES" sz="36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b="1" dirty="0"/>
              <a:t>January/05: A </a:t>
            </a:r>
            <a:r>
              <a:rPr lang="en-AU" altLang="es-ES" sz="2400" dirty="0"/>
              <a:t>recurrent BCC in the nasal dorsum and was treated with MMS </a:t>
            </a:r>
            <a:r>
              <a:rPr lang="en-AU" altLang="es-ES" sz="2400" dirty="0">
                <a:sym typeface="Wingdings" panose="05000000000000000000" pitchFamily="2" charset="2"/>
              </a:rPr>
              <a:t> </a:t>
            </a:r>
            <a:r>
              <a:rPr lang="en-AU" altLang="es-ES" sz="2400" dirty="0"/>
              <a:t>2 Stages, 4 Sections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AU" altLang="es-ES" sz="2400" dirty="0"/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b="1" dirty="0"/>
              <a:t>October/05: </a:t>
            </a:r>
            <a:r>
              <a:rPr lang="en-AU" altLang="es-ES" sz="2400" dirty="0"/>
              <a:t>1</a:t>
            </a:r>
            <a:r>
              <a:rPr lang="en-AU" altLang="es-ES" sz="2400" baseline="30000" dirty="0"/>
              <a:t>st</a:t>
            </a:r>
            <a:r>
              <a:rPr lang="en-AU" altLang="es-ES" sz="2400" dirty="0"/>
              <a:t> Relapse </a:t>
            </a:r>
            <a:r>
              <a:rPr lang="en-AU" altLang="es-ES" sz="2400" dirty="0">
                <a:sym typeface="Wingdings" panose="05000000000000000000" pitchFamily="2" charset="2"/>
              </a:rPr>
              <a:t> </a:t>
            </a:r>
            <a:r>
              <a:rPr lang="en-AU" altLang="es-ES" sz="2400" dirty="0"/>
              <a:t>MMS 2 Stages, 4 Sections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AU" altLang="es-ES" sz="2400" dirty="0"/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b="1" dirty="0"/>
              <a:t>December/06</a:t>
            </a:r>
            <a:r>
              <a:rPr lang="en-AU" altLang="es-ES" sz="2400" b="1" dirty="0">
                <a:sym typeface="Wingdings" panose="05000000000000000000" pitchFamily="2" charset="2"/>
              </a:rPr>
              <a:t>: </a:t>
            </a:r>
            <a:r>
              <a:rPr lang="en-AU" altLang="es-ES" sz="2400" dirty="0"/>
              <a:t>2</a:t>
            </a:r>
            <a:r>
              <a:rPr lang="en-AU" altLang="es-ES" sz="2400" baseline="30000" dirty="0"/>
              <a:t>nd</a:t>
            </a:r>
            <a:r>
              <a:rPr lang="en-AU" altLang="es-ES" sz="2400" dirty="0"/>
              <a:t> Relapse </a:t>
            </a:r>
            <a:r>
              <a:rPr lang="en-AU" altLang="es-ES" sz="2400" dirty="0">
                <a:sym typeface="Wingdings" panose="05000000000000000000" pitchFamily="2" charset="2"/>
              </a:rPr>
              <a:t> MMS</a:t>
            </a:r>
            <a:r>
              <a:rPr lang="en-AU" altLang="es-ES" sz="2400" dirty="0"/>
              <a:t> 2 Stages, 4 Sections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AU" altLang="es-ES" sz="2400" dirty="0"/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b="1" dirty="0"/>
              <a:t>January/07: </a:t>
            </a:r>
            <a:r>
              <a:rPr lang="en-AU" altLang="es-ES" sz="2400" dirty="0"/>
              <a:t>3</a:t>
            </a:r>
            <a:r>
              <a:rPr lang="en-AU" altLang="es-ES" sz="2400" baseline="30000" dirty="0"/>
              <a:t>rd</a:t>
            </a:r>
            <a:r>
              <a:rPr lang="en-AU" altLang="es-ES" sz="2400" dirty="0"/>
              <a:t> Relapse </a:t>
            </a:r>
            <a:r>
              <a:rPr lang="en-AU" altLang="es-ES" sz="2400" dirty="0">
                <a:sym typeface="Wingdings" panose="05000000000000000000" pitchFamily="2" charset="2"/>
              </a:rPr>
              <a:t></a:t>
            </a:r>
            <a:r>
              <a:rPr lang="en-AU" altLang="es-ES" sz="2400" dirty="0"/>
              <a:t> MMS with large ¨</a:t>
            </a:r>
            <a:r>
              <a:rPr lang="en-AU" altLang="es-ES" sz="2400" dirty="0" err="1"/>
              <a:t>debulking</a:t>
            </a:r>
            <a:r>
              <a:rPr lang="en-AU" altLang="es-ES" sz="2400" dirty="0"/>
              <a:t>¨, 2 Stages, 9 Sections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AU" altLang="es-ES" sz="2400" dirty="0"/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b="1" dirty="0"/>
              <a:t>Last revision </a:t>
            </a:r>
            <a:r>
              <a:rPr lang="en-AU" altLang="es-ES" sz="2400" dirty="0"/>
              <a:t>(September/2015): OK</a:t>
            </a:r>
          </a:p>
        </p:txBody>
      </p:sp>
      <p:sp>
        <p:nvSpPr>
          <p:cNvPr id="16387" name="3 Título"/>
          <p:cNvSpPr txBox="1">
            <a:spLocks/>
          </p:cNvSpPr>
          <p:nvPr/>
        </p:nvSpPr>
        <p:spPr bwMode="auto">
          <a:xfrm>
            <a:off x="685800" y="149225"/>
            <a:ext cx="77724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AU" altLang="es-ES" sz="4000" b="1" dirty="0">
                <a:solidFill>
                  <a:srgbClr val="FFFF00"/>
                </a:solidFill>
              </a:rPr>
              <a:t>CASE 3: </a:t>
            </a:r>
            <a:r>
              <a:rPr lang="en-AU" altLang="es-ES" sz="4000" b="1" dirty="0">
                <a:solidFill>
                  <a:srgbClr val="FF0000"/>
                </a:solidFill>
              </a:rPr>
              <a:t/>
            </a:r>
            <a:br>
              <a:rPr lang="en-AU" altLang="es-ES" sz="4000" b="1" dirty="0">
                <a:solidFill>
                  <a:srgbClr val="FF0000"/>
                </a:solidFill>
              </a:rPr>
            </a:br>
            <a:r>
              <a:rPr lang="en-AU" altLang="es-ES" sz="2800" b="1" dirty="0">
                <a:solidFill>
                  <a:srgbClr val="FF0000"/>
                </a:solidFill>
              </a:rPr>
              <a:t>49-year-old woman referred to our department for MMS for relapsing BCC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ítulo 1"/>
          <p:cNvSpPr>
            <a:spLocks noGrp="1"/>
          </p:cNvSpPr>
          <p:nvPr>
            <p:ph type="title"/>
          </p:nvPr>
        </p:nvSpPr>
        <p:spPr>
          <a:xfrm>
            <a:off x="338138" y="274638"/>
            <a:ext cx="8461375" cy="1143000"/>
          </a:xfrm>
        </p:spPr>
        <p:txBody>
          <a:bodyPr/>
          <a:lstStyle/>
          <a:p>
            <a:r>
              <a:rPr lang="es-ES" altLang="es-ES" b="1">
                <a:solidFill>
                  <a:srgbClr val="FF0000"/>
                </a:solidFill>
                <a:ea typeface="ＭＳ Ｐゴシック" panose="020B0600070205080204" pitchFamily="34" charset="-128"/>
              </a:rPr>
              <a:t>AGGRESIVE TRICHOBLASTOMA (TB)</a:t>
            </a:r>
          </a:p>
        </p:txBody>
      </p:sp>
      <p:sp>
        <p:nvSpPr>
          <p:cNvPr id="20482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54175"/>
            <a:ext cx="4040188" cy="37623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s-ES" altLang="es-ES" sz="1800">
                <a:ea typeface="ＭＳ Ｐゴシック" panose="020B0600070205080204" pitchFamily="34" charset="-128"/>
              </a:rPr>
              <a:t>January/07: 3rd Relapse Post MMS</a:t>
            </a:r>
          </a:p>
        </p:txBody>
      </p:sp>
      <p:sp>
        <p:nvSpPr>
          <p:cNvPr id="20484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altLang="es-ES" sz="1800">
                <a:ea typeface="ＭＳ Ｐゴシック" panose="020B0600070205080204" pitchFamily="34" charset="-128"/>
              </a:rPr>
              <a:t>January/07: Large Debulking. 2 Stages, 9 Sections </a:t>
            </a:r>
          </a:p>
        </p:txBody>
      </p:sp>
      <p:sp>
        <p:nvSpPr>
          <p:cNvPr id="20486" name="CuadroTexto 3"/>
          <p:cNvSpPr txBox="1">
            <a:spLocks noChangeArrowheads="1"/>
          </p:cNvSpPr>
          <p:nvPr/>
        </p:nvSpPr>
        <p:spPr bwMode="auto">
          <a:xfrm>
            <a:off x="382588" y="3369924"/>
            <a:ext cx="822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 err="1">
                <a:latin typeface="Arial" panose="020B0604020202020204" pitchFamily="34" charset="0"/>
              </a:rPr>
              <a:t>How</a:t>
            </a:r>
            <a:r>
              <a:rPr lang="es-ES" altLang="es-ES" sz="1800" dirty="0">
                <a:latin typeface="Arial" panose="020B0604020202020204" pitchFamily="34" charset="0"/>
              </a:rPr>
              <a:t> </a:t>
            </a:r>
            <a:r>
              <a:rPr lang="es-ES" altLang="es-ES" sz="1800" dirty="0" err="1">
                <a:latin typeface="Arial" panose="020B0604020202020204" pitchFamily="34" charset="0"/>
              </a:rPr>
              <a:t>is</a:t>
            </a:r>
            <a:r>
              <a:rPr lang="es-ES" altLang="es-ES" sz="1800" dirty="0">
                <a:latin typeface="Arial" panose="020B0604020202020204" pitchFamily="34" charset="0"/>
              </a:rPr>
              <a:t> </a:t>
            </a:r>
            <a:r>
              <a:rPr lang="es-ES" altLang="es-ES" sz="1800" dirty="0" err="1">
                <a:latin typeface="Arial" panose="020B0604020202020204" pitchFamily="34" charset="0"/>
              </a:rPr>
              <a:t>this</a:t>
            </a:r>
            <a:r>
              <a:rPr lang="es-ES" altLang="es-ES" sz="1800" dirty="0">
                <a:latin typeface="Arial" panose="020B0604020202020204" pitchFamily="34" charset="0"/>
              </a:rPr>
              <a:t> </a:t>
            </a:r>
            <a:r>
              <a:rPr lang="es-ES" altLang="es-ES" sz="1800" dirty="0" err="1">
                <a:latin typeface="Arial" panose="020B0604020202020204" pitchFamily="34" charset="0"/>
              </a:rPr>
              <a:t>possible</a:t>
            </a:r>
            <a:r>
              <a:rPr lang="es-ES" altLang="es-ES" sz="1800" dirty="0">
                <a:latin typeface="Arial" panose="020B0604020202020204" pitchFamily="34" charset="0"/>
              </a:rPr>
              <a:t>?  </a:t>
            </a:r>
            <a:r>
              <a:rPr lang="es-ES" altLang="es-ES" sz="1800" dirty="0" err="1">
                <a:latin typeface="Arial" panose="020B0604020202020204" pitchFamily="34" charset="0"/>
              </a:rPr>
              <a:t>The</a:t>
            </a:r>
            <a:r>
              <a:rPr lang="es-ES" altLang="es-ES" sz="1800" dirty="0">
                <a:latin typeface="Arial" panose="020B0604020202020204" pitchFamily="34" charset="0"/>
              </a:rPr>
              <a:t> </a:t>
            </a:r>
            <a:r>
              <a:rPr lang="es-ES" altLang="es-ES" sz="1800" dirty="0" err="1">
                <a:latin typeface="Arial" panose="020B0604020202020204" pitchFamily="34" charset="0"/>
              </a:rPr>
              <a:t>last</a:t>
            </a:r>
            <a:r>
              <a:rPr lang="es-ES" altLang="es-ES" sz="1800" dirty="0">
                <a:latin typeface="Arial" panose="020B0604020202020204" pitchFamily="34" charset="0"/>
              </a:rPr>
              <a:t> 2 MMS </a:t>
            </a:r>
            <a:r>
              <a:rPr lang="es-ES" altLang="es-ES" sz="1800" dirty="0" err="1">
                <a:latin typeface="Arial" panose="020B0604020202020204" pitchFamily="34" charset="0"/>
              </a:rPr>
              <a:t>were</a:t>
            </a:r>
            <a:r>
              <a:rPr lang="es-ES" altLang="es-ES" sz="1800" dirty="0">
                <a:latin typeface="Arial" panose="020B0604020202020204" pitchFamily="34" charset="0"/>
              </a:rPr>
              <a:t> </a:t>
            </a:r>
            <a:r>
              <a:rPr lang="es-ES" altLang="es-ES" sz="1800" dirty="0" err="1">
                <a:latin typeface="Arial" panose="020B0604020202020204" pitchFamily="34" charset="0"/>
              </a:rPr>
              <a:t>negative</a:t>
            </a:r>
            <a:r>
              <a:rPr lang="mr-IN" altLang="es-ES" sz="1800" dirty="0">
                <a:latin typeface="Arial" panose="020B0604020202020204" pitchFamily="34" charset="0"/>
                <a:ea typeface="Mangal"/>
              </a:rPr>
              <a:t>…</a:t>
            </a:r>
            <a:r>
              <a:rPr lang="es-ES" altLang="es-ES" sz="1800" dirty="0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ítulo 1"/>
          <p:cNvSpPr>
            <a:spLocks noGrp="1"/>
          </p:cNvSpPr>
          <p:nvPr>
            <p:ph type="title"/>
          </p:nvPr>
        </p:nvSpPr>
        <p:spPr>
          <a:xfrm>
            <a:off x="338138" y="274638"/>
            <a:ext cx="8461375" cy="1143000"/>
          </a:xfrm>
        </p:spPr>
        <p:txBody>
          <a:bodyPr/>
          <a:lstStyle/>
          <a:p>
            <a:r>
              <a:rPr lang="es-ES" altLang="es-ES" b="1">
                <a:solidFill>
                  <a:srgbClr val="FF0000"/>
                </a:solidFill>
                <a:ea typeface="ＭＳ Ｐゴシック" panose="020B0600070205080204" pitchFamily="34" charset="-128"/>
              </a:rPr>
              <a:t>AGGRESIVE TRICHOBLASTOMA (TB)</a:t>
            </a:r>
          </a:p>
        </p:txBody>
      </p:sp>
      <p:sp>
        <p:nvSpPr>
          <p:cNvPr id="23556" name="Título 1"/>
          <p:cNvSpPr txBox="1">
            <a:spLocks/>
          </p:cNvSpPr>
          <p:nvPr/>
        </p:nvSpPr>
        <p:spPr bwMode="auto">
          <a:xfrm>
            <a:off x="569913" y="1941816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s-ES" sz="2000" dirty="0"/>
              <a:t>Deep folicular </a:t>
            </a:r>
            <a:r>
              <a:rPr lang="es-ES" altLang="es-ES" sz="2000" dirty="0" err="1"/>
              <a:t>basalloid</a:t>
            </a:r>
            <a:r>
              <a:rPr lang="es-ES" altLang="es-ES" sz="2000" dirty="0"/>
              <a:t> </a:t>
            </a:r>
            <a:r>
              <a:rPr lang="es-ES" altLang="es-ES" sz="2000" dirty="0" err="1"/>
              <a:t>proliferation</a:t>
            </a:r>
            <a:r>
              <a:rPr lang="es-ES" altLang="es-ES" sz="2000" dirty="0"/>
              <a:t> </a:t>
            </a:r>
            <a:r>
              <a:rPr lang="es-ES" altLang="es-ES" sz="2000" dirty="0" err="1"/>
              <a:t>with</a:t>
            </a:r>
            <a:r>
              <a:rPr lang="es-ES" altLang="es-ES" sz="2000" dirty="0"/>
              <a:t> </a:t>
            </a:r>
            <a:r>
              <a:rPr lang="es-ES" altLang="es-ES" sz="2000" dirty="0" err="1"/>
              <a:t>mesenchymal</a:t>
            </a:r>
            <a:r>
              <a:rPr lang="es-ES" altLang="es-ES" sz="2000" dirty="0"/>
              <a:t> </a:t>
            </a:r>
            <a:r>
              <a:rPr lang="es-ES" altLang="es-ES" sz="2000" dirty="0" err="1"/>
              <a:t>stroma</a:t>
            </a:r>
            <a:r>
              <a:rPr lang="es-ES" altLang="es-ES" sz="2000" dirty="0"/>
              <a:t>: </a:t>
            </a:r>
            <a:r>
              <a:rPr lang="es-ES" altLang="es-ES" sz="2000" dirty="0" err="1"/>
              <a:t>this</a:t>
            </a:r>
            <a:r>
              <a:rPr lang="es-ES" altLang="es-ES" sz="2000" dirty="0"/>
              <a:t> </a:t>
            </a:r>
            <a:r>
              <a:rPr lang="es-ES" altLang="es-ES" sz="2000" dirty="0" err="1"/>
              <a:t>was</a:t>
            </a:r>
            <a:r>
              <a:rPr lang="es-ES" altLang="es-ES" sz="2000" dirty="0"/>
              <a:t> </a:t>
            </a:r>
            <a:r>
              <a:rPr lang="es-ES" altLang="es-ES" sz="2000" dirty="0" err="1"/>
              <a:t>the</a:t>
            </a:r>
            <a:r>
              <a:rPr lang="es-ES" altLang="es-ES" sz="2000" dirty="0"/>
              <a:t> </a:t>
            </a:r>
            <a:r>
              <a:rPr lang="es-ES" altLang="es-ES" sz="2000" dirty="0" err="1"/>
              <a:t>origin</a:t>
            </a:r>
            <a:r>
              <a:rPr lang="es-ES" altLang="es-ES" sz="2000" dirty="0"/>
              <a:t> of </a:t>
            </a:r>
            <a:r>
              <a:rPr lang="es-ES" altLang="es-ES" sz="2000" dirty="0" err="1"/>
              <a:t>the</a:t>
            </a:r>
            <a:r>
              <a:rPr lang="es-ES" altLang="es-ES" sz="2000" dirty="0"/>
              <a:t> multifocal </a:t>
            </a:r>
            <a:r>
              <a:rPr lang="es-ES" altLang="es-ES" sz="2000" dirty="0" err="1"/>
              <a:t>aggressive</a:t>
            </a:r>
            <a:r>
              <a:rPr lang="es-ES" altLang="es-ES" sz="2000" dirty="0"/>
              <a:t> </a:t>
            </a:r>
            <a:r>
              <a:rPr lang="es-ES" altLang="es-ES" sz="2000" dirty="0" err="1"/>
              <a:t>tumours</a:t>
            </a:r>
            <a:r>
              <a:rPr lang="es-ES" altLang="es-ES" sz="20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n 3" descr="Foto Articulo Tricoblastoma Dr. Pabl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7100"/>
            <a:ext cx="91440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uadroTexto 1"/>
          <p:cNvSpPr txBox="1">
            <a:spLocks noChangeArrowheads="1"/>
          </p:cNvSpPr>
          <p:nvPr/>
        </p:nvSpPr>
        <p:spPr bwMode="auto">
          <a:xfrm>
            <a:off x="2008188" y="1201738"/>
            <a:ext cx="4741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a-ES" altLang="es-ES" sz="1800">
              <a:latin typeface="Arial" panose="020B0604020202020204" pitchFamily="34" charset="0"/>
            </a:endParaRPr>
          </a:p>
        </p:txBody>
      </p:sp>
      <p:sp>
        <p:nvSpPr>
          <p:cNvPr id="25603" name="CuadroTexto 1"/>
          <p:cNvSpPr txBox="1">
            <a:spLocks noChangeArrowheads="1"/>
          </p:cNvSpPr>
          <p:nvPr/>
        </p:nvSpPr>
        <p:spPr bwMode="auto">
          <a:xfrm>
            <a:off x="3684588" y="1385888"/>
            <a:ext cx="55578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es-ES" sz="5400" dirty="0">
                <a:latin typeface="Arial" panose="020B0604020202020204" pitchFamily="34" charset="0"/>
              </a:rPr>
              <a:t> Pearl 3</a:t>
            </a:r>
          </a:p>
        </p:txBody>
      </p:sp>
      <p:sp>
        <p:nvSpPr>
          <p:cNvPr id="25604" name="CuadroTexto 2"/>
          <p:cNvSpPr txBox="1">
            <a:spLocks noChangeArrowheads="1"/>
          </p:cNvSpPr>
          <p:nvPr/>
        </p:nvSpPr>
        <p:spPr bwMode="auto">
          <a:xfrm>
            <a:off x="1577975" y="2994025"/>
            <a:ext cx="69119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es-ES" dirty="0" err="1">
                <a:latin typeface="Arial" panose="020B0604020202020204" pitchFamily="34" charset="0"/>
              </a:rPr>
              <a:t>Adnexal</a:t>
            </a:r>
            <a:r>
              <a:rPr lang="ca-ES" altLang="es-ES" dirty="0">
                <a:latin typeface="Arial" panose="020B0604020202020204" pitchFamily="34" charset="0"/>
              </a:rPr>
              <a:t> tumors can </a:t>
            </a:r>
            <a:r>
              <a:rPr lang="ca-ES" altLang="es-ES" dirty="0" err="1">
                <a:latin typeface="Arial" panose="020B0604020202020204" pitchFamily="34" charset="0"/>
              </a:rPr>
              <a:t>escape</a:t>
            </a:r>
            <a:r>
              <a:rPr lang="ca-ES" altLang="es-ES" dirty="0">
                <a:latin typeface="Arial" panose="020B0604020202020204" pitchFamily="34" charset="0"/>
              </a:rPr>
              <a:t> </a:t>
            </a:r>
            <a:r>
              <a:rPr lang="ca-ES" altLang="es-ES" dirty="0" err="1">
                <a:latin typeface="Arial" panose="020B0604020202020204" pitchFamily="34" charset="0"/>
              </a:rPr>
              <a:t>scrutiny</a:t>
            </a:r>
            <a:r>
              <a:rPr lang="ca-ES" altLang="es-ES" dirty="0">
                <a:latin typeface="Arial" panose="020B0604020202020204" pitchFamily="34" charset="0"/>
              </a:rPr>
              <a:t> </a:t>
            </a:r>
            <a:r>
              <a:rPr lang="ca-ES" altLang="es-ES" dirty="0" err="1">
                <a:latin typeface="Arial" panose="020B0604020202020204" pitchFamily="34" charset="0"/>
              </a:rPr>
              <a:t>due</a:t>
            </a:r>
            <a:r>
              <a:rPr lang="ca-ES" altLang="es-ES" dirty="0">
                <a:latin typeface="Arial" panose="020B0604020202020204" pitchFamily="34" charset="0"/>
              </a:rPr>
              <a:t> to </a:t>
            </a:r>
            <a:r>
              <a:rPr lang="ca-ES" altLang="es-ES" dirty="0" err="1">
                <a:latin typeface="Arial" panose="020B0604020202020204" pitchFamily="34" charset="0"/>
              </a:rPr>
              <a:t>lack</a:t>
            </a:r>
            <a:r>
              <a:rPr lang="ca-ES" altLang="es-ES" dirty="0">
                <a:latin typeface="Arial" panose="020B0604020202020204" pitchFamily="34" charset="0"/>
              </a:rPr>
              <a:t> of </a:t>
            </a:r>
            <a:r>
              <a:rPr lang="ca-ES" altLang="es-ES" dirty="0" err="1">
                <a:latin typeface="Arial" panose="020B0604020202020204" pitchFamily="34" charset="0"/>
              </a:rPr>
              <a:t>continuity</a:t>
            </a:r>
            <a:r>
              <a:rPr lang="ca-ES" altLang="es-ES" dirty="0">
                <a:latin typeface="Arial" panose="020B0604020202020204" pitchFamily="34" charset="0"/>
              </a:rPr>
              <a:t> or </a:t>
            </a:r>
            <a:r>
              <a:rPr lang="ca-ES" altLang="es-ES" dirty="0" err="1">
                <a:latin typeface="Arial" panose="020B0604020202020204" pitchFamily="34" charset="0"/>
              </a:rPr>
              <a:t>multifocality</a:t>
            </a:r>
            <a:r>
              <a:rPr lang="ca-ES" altLang="es-ES" dirty="0">
                <a:latin typeface="Arial" panose="020B0604020202020204" pitchFamily="34" charset="0"/>
              </a:rPr>
              <a:t>. </a:t>
            </a:r>
            <a:r>
              <a:rPr lang="ca-ES" altLang="es-ES" dirty="0" err="1">
                <a:latin typeface="Arial" panose="020B0604020202020204" pitchFamily="34" charset="0"/>
              </a:rPr>
              <a:t>They</a:t>
            </a:r>
            <a:r>
              <a:rPr lang="ca-ES" altLang="es-ES" dirty="0">
                <a:latin typeface="Arial" panose="020B0604020202020204" pitchFamily="34" charset="0"/>
              </a:rPr>
              <a:t> </a:t>
            </a:r>
            <a:r>
              <a:rPr lang="ca-ES" altLang="es-ES" dirty="0" err="1">
                <a:latin typeface="Arial" panose="020B0604020202020204" pitchFamily="34" charset="0"/>
              </a:rPr>
              <a:t>have</a:t>
            </a:r>
            <a:r>
              <a:rPr lang="ca-ES" altLang="es-ES" dirty="0">
                <a:latin typeface="Arial" panose="020B0604020202020204" pitchFamily="34" charset="0"/>
              </a:rPr>
              <a:t> </a:t>
            </a:r>
            <a:r>
              <a:rPr lang="ca-ES" altLang="es-ES" dirty="0" err="1">
                <a:latin typeface="Arial" panose="020B0604020202020204" pitchFamily="34" charset="0"/>
              </a:rPr>
              <a:t>different</a:t>
            </a:r>
            <a:r>
              <a:rPr lang="ca-ES" altLang="es-ES" dirty="0">
                <a:latin typeface="Arial" panose="020B0604020202020204" pitchFamily="34" charset="0"/>
              </a:rPr>
              <a:t> </a:t>
            </a:r>
            <a:r>
              <a:rPr lang="ca-ES" altLang="es-ES" dirty="0" err="1">
                <a:latin typeface="Arial" panose="020B0604020202020204" pitchFamily="34" charset="0"/>
              </a:rPr>
              <a:t>outcomes</a:t>
            </a:r>
            <a:r>
              <a:rPr lang="ca-ES" altLang="es-ES" dirty="0">
                <a:latin typeface="Arial" panose="020B0604020202020204" pitchFamily="34" charset="0"/>
              </a:rPr>
              <a:t> </a:t>
            </a:r>
            <a:r>
              <a:rPr lang="ca-ES" altLang="es-ES" dirty="0" err="1">
                <a:latin typeface="Arial" panose="020B0604020202020204" pitchFamily="34" charset="0"/>
              </a:rPr>
              <a:t>vs</a:t>
            </a:r>
            <a:r>
              <a:rPr lang="ca-ES" altLang="es-ES" dirty="0">
                <a:latin typeface="Arial" panose="020B0604020202020204" pitchFamily="34" charset="0"/>
              </a:rPr>
              <a:t> </a:t>
            </a:r>
            <a:r>
              <a:rPr lang="ca-ES" altLang="es-ES" dirty="0" err="1">
                <a:latin typeface="Arial" panose="020B0604020202020204" pitchFamily="34" charset="0"/>
              </a:rPr>
              <a:t>classical</a:t>
            </a:r>
            <a:r>
              <a:rPr lang="ca-ES" altLang="es-ES" dirty="0">
                <a:latin typeface="Arial" panose="020B0604020202020204" pitchFamily="34" charset="0"/>
              </a:rPr>
              <a:t> carcinoma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76300"/>
            <a:ext cx="8142288" cy="1385888"/>
          </a:xfrm>
        </p:spPr>
        <p:txBody>
          <a:bodyPr/>
          <a:lstStyle/>
          <a:p>
            <a:pPr algn="just" eaLnBrk="1" hangingPunct="1"/>
            <a:r>
              <a:rPr lang="en-AU" altLang="es-ES" sz="1800" dirty="0">
                <a:ea typeface="ＭＳ Ｐゴシック" panose="020B0600070205080204" pitchFamily="34" charset="-128"/>
              </a:rPr>
              <a:t>83-year-old patient, CLL, treated with </a:t>
            </a:r>
            <a:r>
              <a:rPr lang="en-AU" altLang="es-ES" sz="1800" dirty="0" err="1">
                <a:ea typeface="ＭＳ Ｐゴシック" panose="020B0600070205080204" pitchFamily="34" charset="-128"/>
              </a:rPr>
              <a:t>Leukeran</a:t>
            </a:r>
            <a:r>
              <a:rPr lang="en-AU" altLang="es-ES" sz="1800" dirty="0">
                <a:ea typeface="ＭＳ Ｐゴシック" panose="020B0600070205080204" pitchFamily="34" charset="-128"/>
              </a:rPr>
              <a:t>. Treated previously with cryotherapy and imiquimod for actinic keratosis</a:t>
            </a:r>
            <a:r>
              <a:rPr lang="en-AU" altLang="es-ES" sz="18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.</a:t>
            </a:r>
            <a:endParaRPr lang="en-AU" altLang="es-ES" sz="1800" b="1" dirty="0">
              <a:ea typeface="ＭＳ Ｐゴシック" panose="020B0600070205080204" pitchFamily="34" charset="-128"/>
            </a:endParaRPr>
          </a:p>
          <a:p>
            <a:pPr algn="just" eaLnBrk="1" hangingPunct="1"/>
            <a:r>
              <a:rPr lang="en-AU" altLang="es-ES" sz="1800" b="1" dirty="0">
                <a:ea typeface="ＭＳ Ｐゴシック" panose="020B0600070205080204" pitchFamily="34" charset="-128"/>
              </a:rPr>
              <a:t>August 2012</a:t>
            </a:r>
            <a:r>
              <a:rPr lang="en-AU" altLang="es-ES" sz="1800" dirty="0">
                <a:ea typeface="ＭＳ Ｐゴシック" panose="020B0600070205080204" pitchFamily="34" charset="-128"/>
              </a:rPr>
              <a:t>: MMS for a hard nodule on the forehead; </a:t>
            </a:r>
            <a:r>
              <a:rPr lang="en-AU" altLang="es-ES" sz="1800" b="1" dirty="0">
                <a:ea typeface="ＭＳ Ｐゴシック" panose="020B0600070205080204" pitchFamily="34" charset="-128"/>
              </a:rPr>
              <a:t>February 13</a:t>
            </a:r>
            <a:r>
              <a:rPr lang="en-AU" altLang="es-ES" sz="1800" dirty="0">
                <a:ea typeface="ＭＳ Ｐゴシック" panose="020B0600070205080204" pitchFamily="34" charset="-128"/>
              </a:rPr>
              <a:t>: 2 new nodules (2cms) relapses of the initial lesion. Surgical excision with unaffected margins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887788" y="152400"/>
            <a:ext cx="17795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4400" b="1">
                <a:solidFill>
                  <a:srgbClr val="FFFF00"/>
                </a:solidFill>
              </a:rPr>
              <a:t>CASE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85900"/>
          </a:xfrm>
        </p:spPr>
        <p:txBody>
          <a:bodyPr/>
          <a:lstStyle/>
          <a:p>
            <a:pPr eaLnBrk="1" hangingPunct="1"/>
            <a:r>
              <a:rPr lang="es-ES" altLang="es-ES" sz="3200" b="1">
                <a:solidFill>
                  <a:srgbClr val="FF0000"/>
                </a:solidFill>
                <a:ea typeface="ＭＳ Ｐゴシック" panose="020B0600070205080204" pitchFamily="34" charset="-128"/>
              </a:rPr>
              <a:t>RELAPSES OF SQUAMOUS CELL CARCINOMA AFTER MMS IN PATIENTS WITH CHRONIC LYMPHOCYTIC LEUKEMIA</a:t>
            </a:r>
            <a:endParaRPr lang="ca-ES" altLang="es-ES" sz="32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0713"/>
            <a:ext cx="8229600" cy="3919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altLang="es-ES" sz="2600" dirty="0" err="1">
                <a:ea typeface="ＭＳ Ｐゴシック" panose="020B0600070205080204" pitchFamily="34" charset="-128"/>
              </a:rPr>
              <a:t>Dermat</a:t>
            </a:r>
            <a:r>
              <a:rPr lang="en-AU" altLang="es-ES" sz="2600" dirty="0">
                <a:ea typeface="ＭＳ Ｐゴシック" panose="020B0600070205080204" pitchFamily="34" charset="-128"/>
              </a:rPr>
              <a:t>. </a:t>
            </a:r>
            <a:r>
              <a:rPr lang="en-AU" altLang="es-ES" sz="2600" dirty="0" err="1">
                <a:ea typeface="ＭＳ Ｐゴシック" panose="020B0600070205080204" pitchFamily="34" charset="-128"/>
              </a:rPr>
              <a:t>Surg</a:t>
            </a:r>
            <a:r>
              <a:rPr lang="en-AU" altLang="es-ES" sz="2600" dirty="0">
                <a:ea typeface="ＭＳ Ｐゴシック" panose="020B0600070205080204" pitchFamily="34" charset="-128"/>
              </a:rPr>
              <a:t> 2005, Jan 31 (1). 38- 42</a:t>
            </a:r>
          </a:p>
          <a:p>
            <a:pPr eaLnBrk="1" hangingPunct="1">
              <a:buFontTx/>
              <a:buNone/>
            </a:pPr>
            <a:r>
              <a:rPr lang="en-AU" altLang="es-ES" sz="2600" dirty="0">
                <a:ea typeface="ＭＳ Ｐゴシック" panose="020B0600070205080204" pitchFamily="34" charset="-128"/>
              </a:rPr>
              <a:t>Mayo Clinic. Rochester, </a:t>
            </a:r>
            <a:r>
              <a:rPr lang="en-AU" altLang="es-ES" sz="2600" dirty="0" err="1">
                <a:ea typeface="ＭＳ Ｐゴシック" panose="020B0600070205080204" pitchFamily="34" charset="-128"/>
              </a:rPr>
              <a:t>Minn</a:t>
            </a:r>
            <a:r>
              <a:rPr lang="en-AU" altLang="es-ES" sz="2600" dirty="0">
                <a:ea typeface="ＭＳ Ｐゴシック" panose="020B0600070205080204" pitchFamily="34" charset="-128"/>
              </a:rPr>
              <a:t>- USA</a:t>
            </a:r>
          </a:p>
          <a:p>
            <a:pPr eaLnBrk="1" hangingPunct="1"/>
            <a:r>
              <a:rPr lang="en-AU" altLang="es-ES" sz="2600" dirty="0">
                <a:ea typeface="ＭＳ Ｐゴシック" panose="020B0600070205080204" pitchFamily="34" charset="-128"/>
              </a:rPr>
              <a:t>28 patients treated by MMS with 57 SCC </a:t>
            </a:r>
            <a:r>
              <a:rPr lang="en-AU" altLang="es-ES" sz="26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7 relapses </a:t>
            </a:r>
          </a:p>
          <a:p>
            <a:pPr eaLnBrk="1" hangingPunct="1"/>
            <a:r>
              <a:rPr lang="en-AU" altLang="es-ES" sz="2600" dirty="0">
                <a:ea typeface="ＭＳ Ｐゴシック" panose="020B0600070205080204" pitchFamily="34" charset="-128"/>
              </a:rPr>
              <a:t>Accumulative risk of relapse in SCC: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AU" altLang="es-ES" sz="2600" dirty="0">
                <a:ea typeface="ＭＳ Ｐゴシック" panose="020B0600070205080204" pitchFamily="34" charset="-128"/>
              </a:rPr>
              <a:t>                                    - 4.3 % after 1 year.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AU" altLang="es-ES" sz="2600" dirty="0">
                <a:ea typeface="ＭＳ Ｐゴシック" panose="020B0600070205080204" pitchFamily="34" charset="-128"/>
              </a:rPr>
              <a:t>                                    - 14.8 % after 3 years.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AU" altLang="es-ES" sz="2600" dirty="0">
                <a:ea typeface="ＭＳ Ｐゴシック" panose="020B0600070205080204" pitchFamily="34" charset="-128"/>
              </a:rPr>
              <a:t>                                    - 19.0 % after 5 years.</a:t>
            </a:r>
          </a:p>
          <a:p>
            <a:pPr eaLnBrk="1" hangingPunct="1"/>
            <a:r>
              <a:rPr lang="en-AU" altLang="es-ES" sz="2600" b="1" dirty="0">
                <a:ea typeface="ＭＳ Ｐゴシック" panose="020B0600070205080204" pitchFamily="34" charset="-128"/>
              </a:rPr>
              <a:t>CLL multiplies the risk of relapse by 7</a:t>
            </a:r>
          </a:p>
          <a:p>
            <a:pPr eaLnBrk="1" hangingPunct="1"/>
            <a:r>
              <a:rPr lang="en-AU" altLang="es-ES" sz="2600" dirty="0">
                <a:ea typeface="ＭＳ Ｐゴシック" panose="020B0600070205080204" pitchFamily="34" charset="-128"/>
              </a:rPr>
              <a:t>Nowadays, RT after Mohs surgery</a:t>
            </a:r>
          </a:p>
          <a:p>
            <a:pPr eaLnBrk="1" hangingPunct="1">
              <a:buFontTx/>
              <a:buChar char="-"/>
            </a:pPr>
            <a:endParaRPr lang="en-AU" altLang="es-E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76425"/>
          </a:xfrm>
        </p:spPr>
        <p:txBody>
          <a:bodyPr/>
          <a:lstStyle/>
          <a:p>
            <a:r>
              <a:rPr lang="en-AU" altLang="es-ES" sz="4000" b="1">
                <a:solidFill>
                  <a:srgbClr val="FFFF00"/>
                </a:solidFill>
                <a:ea typeface="ＭＳ Ｐゴシック" panose="020B0600070205080204" pitchFamily="34" charset="-128"/>
              </a:rPr>
              <a:t>PEARL 4: </a:t>
            </a:r>
            <a:r>
              <a:rPr lang="en-AU" altLang="es-ES" sz="4000" b="1">
                <a:solidFill>
                  <a:srgbClr val="FF0000"/>
                </a:solidFill>
                <a:ea typeface="ＭＳ Ｐゴシック" panose="020B0600070205080204" pitchFamily="34" charset="-128"/>
              </a:rPr>
              <a:t>Occurrence of new carcinomas around the scar post-Mohs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>
          <a:xfrm>
            <a:off x="457200" y="2905125"/>
            <a:ext cx="8229600" cy="1697038"/>
          </a:xfrm>
        </p:spPr>
        <p:txBody>
          <a:bodyPr/>
          <a:lstStyle/>
          <a:p>
            <a:r>
              <a:rPr lang="en-AU" altLang="es-ES" sz="2800" dirty="0">
                <a:ea typeface="ＭＳ Ｐゴシック" panose="020B0600070205080204" pitchFamily="34" charset="-128"/>
              </a:rPr>
              <a:t>Always rule out satellite </a:t>
            </a:r>
            <a:r>
              <a:rPr lang="en-AU" altLang="es-ES" sz="2800" dirty="0" err="1">
                <a:ea typeface="ＭＳ Ｐゴシック" panose="020B0600070205080204" pitchFamily="34" charset="-128"/>
              </a:rPr>
              <a:t>tumors</a:t>
            </a:r>
            <a:r>
              <a:rPr lang="en-AU" altLang="es-ES" sz="2800" dirty="0">
                <a:ea typeface="ＭＳ Ｐゴシック" panose="020B0600070205080204" pitchFamily="34" charset="-128"/>
              </a:rPr>
              <a:t> or metastases </a:t>
            </a:r>
          </a:p>
          <a:p>
            <a:r>
              <a:rPr lang="en-AU" altLang="es-ES" sz="2800" dirty="0">
                <a:ea typeface="ＭＳ Ｐゴシック" panose="020B0600070205080204" pitchFamily="34" charset="-128"/>
              </a:rPr>
              <a:t>Immunosuppression like our case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uadroTexto 4"/>
          <p:cNvSpPr txBox="1">
            <a:spLocks noChangeArrowheads="1"/>
          </p:cNvSpPr>
          <p:nvPr/>
        </p:nvSpPr>
        <p:spPr bwMode="auto">
          <a:xfrm>
            <a:off x="457200" y="115093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AU" altLang="es-ES" sz="2400" dirty="0"/>
              <a:t>Peripheral nerve: can conduct and facilitate invasion</a:t>
            </a:r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dirty="0" err="1"/>
              <a:t>Epineural</a:t>
            </a:r>
            <a:r>
              <a:rPr lang="en-AU" altLang="es-ES" sz="2400" dirty="0"/>
              <a:t>: with or without continuity of the dermal invasion</a:t>
            </a:r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dirty="0"/>
              <a:t>Perineural: Affects BCC and SCC</a:t>
            </a:r>
          </a:p>
          <a:p>
            <a:pPr algn="just" eaLnBrk="1" hangingPunct="1">
              <a:spcBef>
                <a:spcPct val="0"/>
              </a:spcBef>
            </a:pPr>
            <a:r>
              <a:rPr lang="en-AU" altLang="es-ES" sz="2400" dirty="0" err="1"/>
              <a:t>Endoneural</a:t>
            </a:r>
            <a:r>
              <a:rPr lang="en-AU" altLang="es-ES" sz="2400" dirty="0"/>
              <a:t>: Affects BCC, SCC; affects large nerves</a:t>
            </a:r>
          </a:p>
        </p:txBody>
      </p:sp>
      <p:sp>
        <p:nvSpPr>
          <p:cNvPr id="37891" name="CuadroTexto 5"/>
          <p:cNvSpPr txBox="1">
            <a:spLocks noChangeArrowheads="1"/>
          </p:cNvSpPr>
          <p:nvPr/>
        </p:nvSpPr>
        <p:spPr bwMode="auto">
          <a:xfrm>
            <a:off x="-1062038" y="12827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Arial" panose="020B0604020202020204" pitchFamily="34" charset="0"/>
            </a:endParaRPr>
          </a:p>
        </p:txBody>
      </p:sp>
      <p:sp>
        <p:nvSpPr>
          <p:cNvPr id="37894" name="Título 1"/>
          <p:cNvSpPr>
            <a:spLocks noGrp="1"/>
          </p:cNvSpPr>
          <p:nvPr>
            <p:ph type="title"/>
          </p:nvPr>
        </p:nvSpPr>
        <p:spPr>
          <a:xfrm>
            <a:off x="457200" y="168275"/>
            <a:ext cx="8229600" cy="1143000"/>
          </a:xfrm>
        </p:spPr>
        <p:txBody>
          <a:bodyPr/>
          <a:lstStyle/>
          <a:p>
            <a:r>
              <a:rPr lang="es-ES" altLang="es-ES" b="1">
                <a:solidFill>
                  <a:srgbClr val="FF0000"/>
                </a:solidFill>
                <a:ea typeface="ＭＳ Ｐゴシック" panose="020B0600070205080204" pitchFamily="34" charset="-128"/>
              </a:rPr>
              <a:t>PERINEURAL INVASION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76425"/>
          </a:xfrm>
        </p:spPr>
        <p:txBody>
          <a:bodyPr/>
          <a:lstStyle/>
          <a:p>
            <a:r>
              <a:rPr lang="en-AU" altLang="es-ES" sz="4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PEARL 5: </a:t>
            </a:r>
            <a:r>
              <a:rPr lang="en-AU" altLang="es-ES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Don’t forget this possibility, especially at the exit of the cranial foramen</a:t>
            </a:r>
            <a:endParaRPr lang="en-AU" altLang="es-ES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84450"/>
            <a:ext cx="8534400" cy="3036888"/>
          </a:xfrm>
        </p:spPr>
        <p:txBody>
          <a:bodyPr/>
          <a:lstStyle/>
          <a:p>
            <a:pPr algn="just"/>
            <a:r>
              <a:rPr lang="en-AU" altLang="es-ES" sz="3000" dirty="0">
                <a:ea typeface="ＭＳ Ｐゴシック" panose="020B0600070205080204" pitchFamily="34" charset="-128"/>
              </a:rPr>
              <a:t>More frequent in SCC</a:t>
            </a:r>
          </a:p>
          <a:p>
            <a:pPr algn="just"/>
            <a:r>
              <a:rPr lang="en-AU" altLang="es-ES" sz="3000" dirty="0">
                <a:ea typeface="ＭＳ Ｐゴシック" panose="020B0600070205080204" pitchFamily="34" charset="-128"/>
              </a:rPr>
              <a:t>High risk location: area of facial and trigeminal nerves </a:t>
            </a:r>
          </a:p>
          <a:p>
            <a:pPr algn="just"/>
            <a:r>
              <a:rPr lang="en-AU" altLang="es-ES" sz="3000" dirty="0">
                <a:ea typeface="ＭＳ Ｐゴシック" panose="020B0600070205080204" pitchFamily="34" charset="-128"/>
              </a:rPr>
              <a:t>False negatives</a:t>
            </a:r>
          </a:p>
          <a:p>
            <a:pPr algn="just"/>
            <a:r>
              <a:rPr lang="en-AU" altLang="es-ES" sz="3000" dirty="0">
                <a:ea typeface="ＭＳ Ｐゴシック" panose="020B0600070205080204" pitchFamily="34" charset="-128"/>
              </a:rPr>
              <a:t>The nerves are wavy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b="1">
                <a:solidFill>
                  <a:srgbClr val="FF0000"/>
                </a:solidFill>
                <a:ea typeface="ＭＳ Ｐゴシック" panose="020B0600070205080204" pitchFamily="34" charset="-128"/>
              </a:rPr>
              <a:t>OUR EXPERIENCE IN MMS</a:t>
            </a:r>
          </a:p>
        </p:txBody>
      </p:sp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57200" y="1417638"/>
            <a:ext cx="8229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altLang="es-ES" sz="2800" dirty="0"/>
              <a:t> </a:t>
            </a:r>
            <a:r>
              <a:rPr lang="es-ES" altLang="es-ES" sz="2800" dirty="0" err="1"/>
              <a:t>We</a:t>
            </a:r>
            <a:r>
              <a:rPr lang="es-ES" altLang="es-ES" sz="2800" dirty="0"/>
              <a:t> </a:t>
            </a:r>
            <a:r>
              <a:rPr lang="es-ES" altLang="es-ES" sz="2800" dirty="0" err="1"/>
              <a:t>have</a:t>
            </a:r>
            <a:r>
              <a:rPr lang="es-ES" altLang="es-ES" sz="2800" dirty="0"/>
              <a:t> </a:t>
            </a:r>
            <a:r>
              <a:rPr lang="es-ES" altLang="es-ES" sz="2800" dirty="0" err="1"/>
              <a:t>been</a:t>
            </a:r>
            <a:r>
              <a:rPr lang="es-ES" altLang="es-ES" sz="2800" dirty="0"/>
              <a:t> </a:t>
            </a:r>
            <a:r>
              <a:rPr lang="es-ES" altLang="es-ES" sz="2800" dirty="0" err="1"/>
              <a:t>pioneers</a:t>
            </a:r>
            <a:r>
              <a:rPr lang="es-ES" altLang="es-ES" sz="2800" dirty="0"/>
              <a:t> in </a:t>
            </a:r>
            <a:r>
              <a:rPr lang="es-ES" altLang="es-ES" sz="2800" dirty="0" err="1"/>
              <a:t>Spain</a:t>
            </a:r>
            <a:r>
              <a:rPr lang="es-ES" altLang="es-ES" sz="2800" dirty="0"/>
              <a:t> </a:t>
            </a:r>
            <a:r>
              <a:rPr lang="es-ES" altLang="es-ES" sz="2800" dirty="0" err="1"/>
              <a:t>for</a:t>
            </a:r>
            <a:r>
              <a:rPr lang="es-ES" altLang="es-ES" sz="2800" dirty="0"/>
              <a:t> 36 </a:t>
            </a:r>
            <a:r>
              <a:rPr lang="es-ES" altLang="es-ES" sz="2800" dirty="0" err="1"/>
              <a:t>years</a:t>
            </a:r>
            <a:endParaRPr lang="es-ES" altLang="es-E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800" dirty="0"/>
          </a:p>
          <a:p>
            <a:pPr eaLnBrk="1" hangingPunct="1">
              <a:spcBef>
                <a:spcPct val="0"/>
              </a:spcBef>
            </a:pPr>
            <a:r>
              <a:rPr lang="es-ES" altLang="es-ES" sz="2800" dirty="0"/>
              <a:t>1981-2017: 6,102  Mohs </a:t>
            </a:r>
            <a:r>
              <a:rPr lang="es-ES" altLang="es-ES" sz="2800" dirty="0" err="1"/>
              <a:t>Micrographic</a:t>
            </a:r>
            <a:r>
              <a:rPr lang="es-ES" altLang="es-ES" sz="2800" dirty="0"/>
              <a:t> </a:t>
            </a:r>
            <a:r>
              <a:rPr lang="es-ES" altLang="es-ES" sz="2800" dirty="0" err="1"/>
              <a:t>surgeries</a:t>
            </a:r>
            <a:r>
              <a:rPr lang="es-ES" altLang="es-ES" sz="2800" dirty="0"/>
              <a:t>, Hospital Sagrado </a:t>
            </a:r>
            <a:r>
              <a:rPr lang="es-ES" altLang="es-ES" sz="2800" dirty="0" err="1"/>
              <a:t>Corazon</a:t>
            </a:r>
            <a:r>
              <a:rPr lang="es-ES" altLang="es-ES" sz="2800" dirty="0"/>
              <a:t> and </a:t>
            </a:r>
            <a:r>
              <a:rPr lang="es-ES" altLang="es-ES" sz="2800" dirty="0" err="1"/>
              <a:t>Institute</a:t>
            </a:r>
            <a:r>
              <a:rPr lang="es-ES" altLang="es-ES" sz="2800" dirty="0"/>
              <a:t> Pablo Umbert Clínica </a:t>
            </a:r>
            <a:r>
              <a:rPr lang="es-ES" altLang="es-ES" sz="2800" dirty="0" err="1"/>
              <a:t>Corachan</a:t>
            </a:r>
            <a:endParaRPr lang="es-ES" altLang="es-ES" sz="2800" dirty="0"/>
          </a:p>
          <a:p>
            <a:pPr eaLnBrk="1" hangingPunct="1">
              <a:spcBef>
                <a:spcPct val="0"/>
              </a:spcBef>
            </a:pPr>
            <a:endParaRPr lang="es-ES" altLang="es-ES" sz="2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1800" dirty="0"/>
              <a:t>       </a:t>
            </a:r>
            <a:r>
              <a:rPr lang="es-ES_tradnl" altLang="es-ES" sz="2800" dirty="0"/>
              <a:t>Cure </a:t>
            </a:r>
            <a:r>
              <a:rPr lang="es-ES_tradnl" altLang="es-ES" sz="2800" dirty="0" err="1"/>
              <a:t>rate</a:t>
            </a:r>
            <a:r>
              <a:rPr lang="es-ES_tradnl" altLang="es-ES" sz="2800" dirty="0"/>
              <a:t> </a:t>
            </a:r>
            <a:r>
              <a:rPr lang="es-ES_tradnl" altLang="es-ES" sz="2800" dirty="0" err="1"/>
              <a:t>evaluation</a:t>
            </a:r>
            <a:r>
              <a:rPr lang="es-ES_tradnl" altLang="es-ES" sz="2800" dirty="0"/>
              <a:t> </a:t>
            </a:r>
            <a:r>
              <a:rPr lang="es-ES_tradnl" altLang="es-ES" sz="2800" dirty="0" err="1"/>
              <a:t>from</a:t>
            </a:r>
            <a:r>
              <a:rPr lang="es-ES_tradnl" altLang="es-ES" sz="2800" dirty="0"/>
              <a:t> 2001-2005 and control 6 </a:t>
            </a:r>
            <a:r>
              <a:rPr lang="es-ES_tradnl" altLang="es-ES" sz="2800" dirty="0" err="1"/>
              <a:t>years</a:t>
            </a:r>
            <a:r>
              <a:rPr lang="es-ES_tradnl" altLang="es-ES" sz="2800" dirty="0"/>
              <a:t> </a:t>
            </a:r>
            <a:r>
              <a:rPr lang="es-ES_tradnl" altLang="es-ES" sz="2800" dirty="0" err="1"/>
              <a:t>later</a:t>
            </a:r>
            <a:r>
              <a:rPr lang="es-ES_tradnl" altLang="es-ES" sz="2800" dirty="0"/>
              <a:t>. </a:t>
            </a:r>
            <a:r>
              <a:rPr lang="es-ES_tradnl" altLang="es-ES" sz="2800" dirty="0" err="1"/>
              <a:t>Relapses</a:t>
            </a:r>
            <a:r>
              <a:rPr lang="es-ES_tradnl" altLang="es-ES" sz="2800" dirty="0"/>
              <a:t> in 2.1 % of </a:t>
            </a:r>
            <a:r>
              <a:rPr lang="es-ES_tradnl" altLang="es-ES" sz="2800" dirty="0" err="1"/>
              <a:t>patients</a:t>
            </a:r>
            <a:endParaRPr lang="es-ES_tradnl" altLang="es-E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>
          <a:xfrm>
            <a:off x="341313" y="846138"/>
            <a:ext cx="8229600" cy="1143000"/>
          </a:xfrm>
        </p:spPr>
        <p:txBody>
          <a:bodyPr/>
          <a:lstStyle/>
          <a:p>
            <a:r>
              <a:rPr lang="es-ES" altLang="es-ES" sz="2400" b="1" dirty="0" err="1">
                <a:ea typeface="ＭＳ Ｐゴシック" panose="020B0600070205080204" pitchFamily="34" charset="-128"/>
              </a:rPr>
              <a:t>Perineural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Invasion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and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Epithelial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Sheath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Neuroma after Re-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excision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,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Possibly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on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a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Spectrum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of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Postinjury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Reactive </a:t>
            </a:r>
            <a:r>
              <a:rPr lang="es-ES" altLang="es-ES" sz="2400" b="1" dirty="0" err="1">
                <a:ea typeface="ＭＳ Ｐゴシック" panose="020B0600070205080204" pitchFamily="34" charset="-128"/>
              </a:rPr>
              <a:t>Hyperplasia</a:t>
            </a:r>
            <a:r>
              <a:rPr lang="es-ES" altLang="es-ES" sz="2400" b="1" dirty="0">
                <a:ea typeface="ＭＳ Ｐゴシック" panose="020B0600070205080204" pitchFamily="34" charset="-128"/>
              </a:rPr>
              <a:t> </a:t>
            </a:r>
            <a:br>
              <a:rPr lang="es-ES" altLang="es-ES" sz="2400" b="1" dirty="0">
                <a:ea typeface="ＭＳ Ｐゴシック" panose="020B0600070205080204" pitchFamily="34" charset="-128"/>
              </a:rPr>
            </a:br>
            <a:endParaRPr lang="ca-ES" altLang="es-ES" sz="2400" dirty="0">
              <a:ea typeface="ＭＳ Ｐゴシック" panose="020B0600070205080204" pitchFamily="34" charset="-128"/>
            </a:endParaRPr>
          </a:p>
        </p:txBody>
      </p:sp>
      <p:sp>
        <p:nvSpPr>
          <p:cNvPr id="40963" name="Rectángulo 2"/>
          <p:cNvSpPr>
            <a:spLocks noChangeArrowheads="1"/>
          </p:cNvSpPr>
          <p:nvPr/>
        </p:nvSpPr>
        <p:spPr bwMode="auto">
          <a:xfrm>
            <a:off x="341313" y="2779713"/>
            <a:ext cx="783431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es-ES" sz="1800" dirty="0" err="1">
                <a:latin typeface="Arial" panose="020B0604020202020204" pitchFamily="34" charset="0"/>
              </a:rPr>
              <a:t>Dr.</a:t>
            </a:r>
            <a:r>
              <a:rPr lang="en-AU" altLang="es-ES" sz="1800" dirty="0">
                <a:latin typeface="Arial" panose="020B0604020202020204" pitchFamily="34" charset="0"/>
              </a:rPr>
              <a:t> Luis </a:t>
            </a:r>
            <a:r>
              <a:rPr lang="en-AU" altLang="es-ES" sz="1800" dirty="0" err="1">
                <a:latin typeface="Arial" panose="020B0604020202020204" pitchFamily="34" charset="0"/>
              </a:rPr>
              <a:t>Requena</a:t>
            </a:r>
            <a:r>
              <a:rPr lang="en-AU" altLang="es-ES" sz="1800" dirty="0">
                <a:latin typeface="Arial" panose="020B0604020202020204" pitchFamily="34" charset="0"/>
              </a:rPr>
              <a:t> (2000)</a:t>
            </a:r>
          </a:p>
          <a:p>
            <a:pPr>
              <a:spcBef>
                <a:spcPct val="0"/>
              </a:spcBef>
            </a:pPr>
            <a:r>
              <a:rPr lang="en-AU" altLang="es-ES" sz="1800" dirty="0">
                <a:latin typeface="Arial" panose="020B0604020202020204" pitchFamily="34" charset="0"/>
              </a:rPr>
              <a:t>In 2016, Beer et al. reported 12 cases under the name of </a:t>
            </a:r>
            <a:r>
              <a:rPr lang="en-AU" altLang="es-ES" sz="1800" i="1" dirty="0">
                <a:latin typeface="Arial" panose="020B0604020202020204" pitchFamily="34" charset="0"/>
              </a:rPr>
              <a:t>“perineural invasion after re-excision</a:t>
            </a:r>
            <a:r>
              <a:rPr lang="en-AU" altLang="es-ES" sz="1800" dirty="0">
                <a:latin typeface="Arial" panose="020B0604020202020204" pitchFamily="34" charset="0"/>
              </a:rPr>
              <a:t>”</a:t>
            </a:r>
          </a:p>
          <a:p>
            <a:pPr>
              <a:spcBef>
                <a:spcPct val="0"/>
              </a:spcBef>
            </a:pPr>
            <a:r>
              <a:rPr lang="en-AU" altLang="es-ES" sz="1800" dirty="0">
                <a:latin typeface="Arial" panose="020B0604020202020204" pitchFamily="34" charset="0"/>
              </a:rPr>
              <a:t>Presence of IL-6, which regulates the interface between the nerve and the reactive epithelium.  </a:t>
            </a:r>
          </a:p>
          <a:p>
            <a:pPr>
              <a:spcBef>
                <a:spcPct val="0"/>
              </a:spcBef>
            </a:pPr>
            <a:r>
              <a:rPr lang="en-AU" altLang="es-ES" sz="1800" dirty="0">
                <a:latin typeface="Arial" panose="020B0604020202020204" pitchFamily="34" charset="0"/>
              </a:rPr>
              <a:t>This knowledge is crucial in order not to confuse it with a perineural invasion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25"/>
            <a:ext cx="8528050" cy="2652713"/>
          </a:xfrm>
        </p:spPr>
        <p:txBody>
          <a:bodyPr/>
          <a:lstStyle/>
          <a:p>
            <a:pPr marL="285750" indent="-285750">
              <a:tabLst>
                <a:tab pos="381000" algn="l"/>
              </a:tabLst>
            </a:pP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Revision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of BCC in 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internal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/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external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canthus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,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treated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with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MMS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for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5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years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in Hospital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Sagrat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s-ES_tradnl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Cor</a:t>
            </a: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(1995-1999):</a:t>
            </a:r>
            <a:b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s-ES_tradnl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57200" y="3155950"/>
            <a:ext cx="8229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tabLst>
                <a:tab pos="381000" algn="l"/>
              </a:tabLst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81000" algn="l"/>
              </a:tabLst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81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81000" algn="l"/>
              </a:tabLs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n-AU" altLang="es-ES" sz="3000" dirty="0"/>
              <a:t>42 cases (38 patients)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n-AU" altLang="es-ES" sz="3000" dirty="0"/>
              <a:t>Follow-up for a minimum of 4 years and a maximum of 10 years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n-AU" altLang="es-ES" sz="3000" dirty="0"/>
              <a:t>Relapses 10%</a:t>
            </a: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AU" altLang="es-ES" sz="2000" dirty="0" err="1">
                <a:latin typeface="Arial" charset="0"/>
              </a:rPr>
              <a:t>Dr.</a:t>
            </a:r>
            <a:r>
              <a:rPr lang="en-AU" altLang="es-ES" sz="2000" dirty="0">
                <a:latin typeface="Arial" charset="0"/>
              </a:rPr>
              <a:t> Enrique Herrera Acosta, </a:t>
            </a:r>
            <a:r>
              <a:rPr lang="en-AU" altLang="es-ES" sz="2000" dirty="0" err="1">
                <a:latin typeface="Arial" charset="0"/>
              </a:rPr>
              <a:t>Dr.</a:t>
            </a:r>
            <a:r>
              <a:rPr lang="en-AU" altLang="es-ES" sz="2000" dirty="0">
                <a:latin typeface="Arial" charset="0"/>
              </a:rPr>
              <a:t> Pablo </a:t>
            </a:r>
            <a:r>
              <a:rPr lang="en-AU" altLang="es-ES" sz="2000" dirty="0" err="1">
                <a:latin typeface="Arial" charset="0"/>
              </a:rPr>
              <a:t>Umbert</a:t>
            </a:r>
            <a:endParaRPr lang="en-AU" altLang="es-E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4000" b="1">
                <a:solidFill>
                  <a:srgbClr val="FFFF00"/>
                </a:solidFill>
                <a:ea typeface="ＭＳ Ｐゴシック" panose="020B0600070205080204" pitchFamily="34" charset="-128"/>
              </a:rPr>
              <a:t>CASE 7: </a:t>
            </a:r>
            <a:r>
              <a:rPr lang="es-ES" altLang="es-ES" sz="4000" b="1">
                <a:solidFill>
                  <a:srgbClr val="FF0000"/>
                </a:solidFill>
                <a:ea typeface="ＭＳ Ｐゴシック" panose="020B0600070205080204" pitchFamily="34" charset="-128"/>
              </a:rPr>
              <a:t>SCC on the scalp with bone involvement</a:t>
            </a:r>
          </a:p>
        </p:txBody>
      </p:sp>
      <p:sp>
        <p:nvSpPr>
          <p:cNvPr id="46083" name="2 Marcador de contenido"/>
          <p:cNvSpPr>
            <a:spLocks noGrp="1"/>
          </p:cNvSpPr>
          <p:nvPr>
            <p:ph idx="1"/>
          </p:nvPr>
        </p:nvSpPr>
        <p:spPr>
          <a:xfrm>
            <a:off x="457200" y="1655763"/>
            <a:ext cx="8229600" cy="5046662"/>
          </a:xfrm>
        </p:spPr>
        <p:txBody>
          <a:bodyPr/>
          <a:lstStyle/>
          <a:p>
            <a:r>
              <a:rPr lang="en-AU" altLang="es-ES" sz="2400" dirty="0">
                <a:ea typeface="ＭＳ Ｐゴシック" panose="020B0600070205080204" pitchFamily="34" charset="-128"/>
              </a:rPr>
              <a:t>80-year-old patient</a:t>
            </a:r>
          </a:p>
          <a:p>
            <a:r>
              <a:rPr lang="en-AU" altLang="es-ES" sz="2400" dirty="0">
                <a:ea typeface="ＭＳ Ｐゴシック" panose="020B0600070205080204" pitchFamily="34" charset="-128"/>
              </a:rPr>
              <a:t>Multiple lesions of SCC on the scalp </a:t>
            </a:r>
          </a:p>
          <a:p>
            <a:r>
              <a:rPr lang="en-AU" altLang="es-ES" sz="2400" dirty="0">
                <a:ea typeface="ＭＳ Ｐゴシック" panose="020B0600070205080204" pitchFamily="34" charset="-128"/>
              </a:rPr>
              <a:t>Previous treatment in 2008 with RT (another hospital)</a:t>
            </a:r>
          </a:p>
          <a:p>
            <a:r>
              <a:rPr lang="en-AU" altLang="es-ES" sz="2400" dirty="0">
                <a:ea typeface="ＭＳ Ｐゴシック" panose="020B0600070205080204" pitchFamily="34" charset="-128"/>
              </a:rPr>
              <a:t>1</a:t>
            </a:r>
            <a:r>
              <a:rPr lang="en-AU" altLang="es-ES" sz="2400" baseline="30000" dirty="0">
                <a:ea typeface="ＭＳ Ｐゴシック" panose="020B0600070205080204" pitchFamily="34" charset="-128"/>
              </a:rPr>
              <a:t>st</a:t>
            </a:r>
            <a:r>
              <a:rPr lang="en-AU" altLang="es-ES" sz="2400" dirty="0">
                <a:ea typeface="ＭＳ Ｐゴシック" panose="020B0600070205080204" pitchFamily="34" charset="-128"/>
              </a:rPr>
              <a:t> MMS: 30-06-2006</a:t>
            </a:r>
          </a:p>
          <a:p>
            <a:r>
              <a:rPr lang="en-AU" altLang="es-ES" sz="2400" dirty="0">
                <a:ea typeface="ＭＳ Ｐゴシック" panose="020B0600070205080204" pitchFamily="34" charset="-128"/>
              </a:rPr>
              <a:t>2</a:t>
            </a:r>
            <a:r>
              <a:rPr lang="en-AU" altLang="es-ES" sz="2400" baseline="30000" dirty="0">
                <a:ea typeface="ＭＳ Ｐゴシック" panose="020B0600070205080204" pitchFamily="34" charset="-128"/>
              </a:rPr>
              <a:t>nd</a:t>
            </a:r>
            <a:r>
              <a:rPr lang="en-AU" altLang="es-ES" sz="2400" dirty="0">
                <a:ea typeface="ＭＳ Ｐゴシック" panose="020B0600070205080204" pitchFamily="34" charset="-128"/>
              </a:rPr>
              <a:t> MMS Relapse: 14-09-2007</a:t>
            </a:r>
          </a:p>
          <a:p>
            <a:r>
              <a:rPr lang="en-AU" altLang="es-ES" sz="2400" dirty="0">
                <a:ea typeface="ＭＳ Ｐゴシック" panose="020B0600070205080204" pitchFamily="34" charset="-128"/>
              </a:rPr>
              <a:t>3</a:t>
            </a:r>
            <a:r>
              <a:rPr lang="en-AU" altLang="es-ES" sz="2400" baseline="30000" dirty="0">
                <a:ea typeface="ＭＳ Ｐゴシック" panose="020B0600070205080204" pitchFamily="34" charset="-128"/>
              </a:rPr>
              <a:t>rd</a:t>
            </a:r>
            <a:r>
              <a:rPr lang="en-AU" altLang="es-ES" sz="2400" dirty="0">
                <a:ea typeface="ＭＳ Ｐゴシック" panose="020B0600070205080204" pitchFamily="34" charset="-128"/>
              </a:rPr>
              <a:t> MMS Relapse: 16-09-2008 (5 Stages- 20 Sections)</a:t>
            </a:r>
          </a:p>
          <a:p>
            <a:r>
              <a:rPr lang="en-AU" altLang="es-ES" sz="2400" dirty="0" err="1">
                <a:ea typeface="ＭＳ Ｐゴシック" panose="020B0600070205080204" pitchFamily="34" charset="-128"/>
              </a:rPr>
              <a:t>Ostioradionecrosis</a:t>
            </a:r>
            <a:r>
              <a:rPr lang="en-AU" altLang="es-ES" sz="2400" dirty="0">
                <a:ea typeface="ＭＳ Ｐゴシック" panose="020B0600070205080204" pitchFamily="34" charset="-128"/>
              </a:rPr>
              <a:t> and bone involvement. Referred to Neurosurgery and Plastic surgery departments (craniotomy,  cranial prosthesis and flap from  occipital hair area)</a:t>
            </a:r>
          </a:p>
          <a:p>
            <a:r>
              <a:rPr lang="en-AU" altLang="es-ES" sz="2400" dirty="0">
                <a:ea typeface="ＭＳ Ｐゴシック" panose="020B0600070205080204" pitchFamily="34" charset="-128"/>
              </a:rPr>
              <a:t>Follow-up:  two years ,OK</a:t>
            </a:r>
          </a:p>
          <a:p>
            <a:pPr>
              <a:buFont typeface="Arial" panose="020B0604020202020204" pitchFamily="34" charset="0"/>
              <a:buNone/>
            </a:pPr>
            <a:endParaRPr lang="en-AU" altLang="es-ES" sz="1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Título"/>
          <p:cNvSpPr>
            <a:spLocks noGrp="1"/>
          </p:cNvSpPr>
          <p:nvPr>
            <p:ph type="ctrTitle"/>
          </p:nvPr>
        </p:nvSpPr>
        <p:spPr>
          <a:xfrm>
            <a:off x="685800" y="263525"/>
            <a:ext cx="7772400" cy="704850"/>
          </a:xfrm>
        </p:spPr>
        <p:txBody>
          <a:bodyPr/>
          <a:lstStyle/>
          <a:p>
            <a:r>
              <a:rPr lang="es-ES_tradnl" altLang="es-ES" b="1">
                <a:solidFill>
                  <a:srgbClr val="FFFF00"/>
                </a:solidFill>
                <a:ea typeface="ＭＳ Ｐゴシック" panose="020B0600070205080204" pitchFamily="34" charset="-128"/>
              </a:rPr>
              <a:t>PEARL 7</a:t>
            </a:r>
          </a:p>
        </p:txBody>
      </p:sp>
      <p:sp>
        <p:nvSpPr>
          <p:cNvPr id="53251" name="2 Subtítulo"/>
          <p:cNvSpPr>
            <a:spLocks noGrp="1"/>
          </p:cNvSpPr>
          <p:nvPr>
            <p:ph type="subTitle" idx="1"/>
          </p:nvPr>
        </p:nvSpPr>
        <p:spPr>
          <a:xfrm>
            <a:off x="685800" y="968375"/>
            <a:ext cx="7772400" cy="2408238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altLang="es-E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Relapsing SCC in elderly patients: risk of bone involvement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altLang="es-E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Neurosurgeon: craniotomy + flap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altLang="es-E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G. Sengul and H. Hadi-Kadioglu: Penetrating Marjolin's ulcer of scalp involving bone, dura mater and brain caused by blunt trauma to the burned area. Neurocirugia 2009; 20:474 – 477.</a:t>
            </a:r>
          </a:p>
          <a:p>
            <a:pPr marL="285750" indent="-285750" algn="just"/>
            <a:endParaRPr lang="en-AU" altLang="es-ES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2 Marcador de contenido"/>
          <p:cNvSpPr>
            <a:spLocks noGrp="1"/>
          </p:cNvSpPr>
          <p:nvPr>
            <p:ph idx="1"/>
          </p:nvPr>
        </p:nvSpPr>
        <p:spPr>
          <a:xfrm>
            <a:off x="290513" y="2284413"/>
            <a:ext cx="8562975" cy="3914775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en-AU" altLang="es-ES" sz="2600" dirty="0">
                <a:ea typeface="ＭＳ Ｐゴシック" charset="-128"/>
              </a:rPr>
              <a:t>Differential diagnosis of spindle cell tumours: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AU" altLang="es-ES" sz="2600" dirty="0">
                <a:ea typeface="ＭＳ Ｐゴシック" charset="-128"/>
              </a:rPr>
              <a:t>                            - </a:t>
            </a:r>
            <a:r>
              <a:rPr lang="en-AU" altLang="es-ES" sz="2600" dirty="0" err="1">
                <a:ea typeface="ＭＳ Ｐゴシック" charset="-128"/>
              </a:rPr>
              <a:t>Dermatofibrosarcoma</a:t>
            </a:r>
            <a:endParaRPr lang="en-AU" altLang="es-ES" sz="2600" dirty="0">
              <a:ea typeface="ＭＳ Ｐゴシック" charset="-128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AU" altLang="es-ES" sz="2600" dirty="0">
                <a:ea typeface="ＭＳ Ｐゴシック" charset="-128"/>
              </a:rPr>
              <a:t>                            - Atypical fibroxanthoma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AU" altLang="es-ES" sz="2600" dirty="0">
                <a:ea typeface="ＭＳ Ｐゴシック" charset="-128"/>
              </a:rPr>
              <a:t>                            - Squamous cell carcinoma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AU" altLang="es-ES" sz="2600" dirty="0">
                <a:ea typeface="ＭＳ Ｐゴシック" charset="-128"/>
              </a:rPr>
              <a:t>                            - </a:t>
            </a:r>
            <a:r>
              <a:rPr lang="en-AU" altLang="es-ES" sz="2600" dirty="0" err="1">
                <a:ea typeface="ＭＳ Ｐゴシック" charset="-128"/>
              </a:rPr>
              <a:t>Leiomiosarcoma</a:t>
            </a:r>
            <a:endParaRPr lang="en-AU" altLang="es-ES" sz="2600" dirty="0">
              <a:ea typeface="ＭＳ Ｐゴシック" charset="-128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AU" altLang="es-ES" sz="2600" dirty="0">
                <a:ea typeface="ＭＳ Ｐゴシック" charset="-128"/>
              </a:rPr>
              <a:t>                            - </a:t>
            </a:r>
            <a:r>
              <a:rPr lang="en-AU" altLang="es-ES" sz="2600" dirty="0" err="1">
                <a:ea typeface="ＭＳ Ｐゴシック" charset="-128"/>
              </a:rPr>
              <a:t>Desmoplastic</a:t>
            </a:r>
            <a:r>
              <a:rPr lang="en-AU" altLang="es-ES" sz="2600" dirty="0">
                <a:ea typeface="ＭＳ Ｐゴシック" charset="-128"/>
              </a:rPr>
              <a:t> melanoma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AU" altLang="es-ES" sz="2600" dirty="0">
                <a:ea typeface="ＭＳ Ｐゴシック" charset="-128"/>
              </a:rPr>
              <a:t>                            - Kaposi sarcoma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AU" altLang="es-ES" sz="2600" dirty="0">
                <a:ea typeface="ＭＳ Ｐゴシック" charset="-128"/>
              </a:rPr>
              <a:t>                          </a:t>
            </a:r>
          </a:p>
          <a:p>
            <a:pPr eaLnBrk="1" hangingPunct="1">
              <a:buFont typeface="Arial" charset="0"/>
              <a:buNone/>
              <a:defRPr/>
            </a:pPr>
            <a:endParaRPr lang="en-AU" altLang="es-ES" sz="1800" dirty="0">
              <a:ea typeface="ＭＳ Ｐゴシック" charset="-128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AU" altLang="es-ES" sz="2400" dirty="0">
              <a:latin typeface="Arial" charset="0"/>
              <a:ea typeface="ＭＳ Ｐゴシック" charset="-128"/>
            </a:endParaRPr>
          </a:p>
        </p:txBody>
      </p:sp>
      <p:sp>
        <p:nvSpPr>
          <p:cNvPr id="54275" name="1 Título"/>
          <p:cNvSpPr>
            <a:spLocks/>
          </p:cNvSpPr>
          <p:nvPr/>
        </p:nvSpPr>
        <p:spPr bwMode="auto">
          <a:xfrm>
            <a:off x="290513" y="476250"/>
            <a:ext cx="85629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S" sz="4000" b="1" dirty="0">
                <a:solidFill>
                  <a:srgbClr val="FFFF00"/>
                </a:solidFill>
              </a:rPr>
              <a:t>CASE 8: </a:t>
            </a:r>
            <a:r>
              <a:rPr lang="es-ES" altLang="es-ES" sz="4000" b="1" dirty="0" err="1">
                <a:solidFill>
                  <a:srgbClr val="FF0000"/>
                </a:solidFill>
              </a:rPr>
              <a:t>Cutaneous</a:t>
            </a:r>
            <a:r>
              <a:rPr lang="es-ES" altLang="es-ES" sz="4000" b="1" dirty="0">
                <a:solidFill>
                  <a:srgbClr val="FF0000"/>
                </a:solidFill>
              </a:rPr>
              <a:t> </a:t>
            </a:r>
            <a:r>
              <a:rPr lang="es-ES" altLang="es-ES" sz="4000" b="1" dirty="0" err="1">
                <a:solidFill>
                  <a:srgbClr val="FF0000"/>
                </a:solidFill>
              </a:rPr>
              <a:t>spindle</a:t>
            </a:r>
            <a:r>
              <a:rPr lang="es-ES" altLang="es-ES" sz="4000" b="1" dirty="0">
                <a:solidFill>
                  <a:srgbClr val="FF0000"/>
                </a:solidFill>
              </a:rPr>
              <a:t> </a:t>
            </a:r>
            <a:r>
              <a:rPr lang="es-ES" altLang="es-ES" sz="4000" b="1" dirty="0" err="1">
                <a:solidFill>
                  <a:srgbClr val="FF0000"/>
                </a:solidFill>
              </a:rPr>
              <a:t>cell</a:t>
            </a:r>
            <a:r>
              <a:rPr lang="es-ES" altLang="es-ES" sz="4000" b="1" dirty="0">
                <a:solidFill>
                  <a:srgbClr val="FF0000"/>
                </a:solidFill>
              </a:rPr>
              <a:t> </a:t>
            </a:r>
            <a:r>
              <a:rPr lang="es-ES" altLang="es-ES" sz="4000" b="1" dirty="0" err="1">
                <a:solidFill>
                  <a:srgbClr val="FF0000"/>
                </a:solidFill>
              </a:rPr>
              <a:t>tumours</a:t>
            </a:r>
            <a:r>
              <a:rPr lang="es-ES" altLang="es-ES" sz="4000" b="1" dirty="0">
                <a:solidFill>
                  <a:srgbClr val="FF0000"/>
                </a:solidFill>
              </a:rPr>
              <a:t>. </a:t>
            </a:r>
            <a:r>
              <a:rPr lang="es-ES" altLang="es-ES" sz="4000" b="1" dirty="0" err="1">
                <a:solidFill>
                  <a:srgbClr val="FF0000"/>
                </a:solidFill>
              </a:rPr>
              <a:t>Challenges</a:t>
            </a:r>
            <a:r>
              <a:rPr lang="es-ES" altLang="es-ES" sz="4000" b="1" dirty="0">
                <a:solidFill>
                  <a:srgbClr val="FF0000"/>
                </a:solidFill>
              </a:rPr>
              <a:t> in MMS</a:t>
            </a:r>
            <a:br>
              <a:rPr lang="es-ES" altLang="es-ES" sz="4000" b="1" dirty="0">
                <a:solidFill>
                  <a:srgbClr val="FF0000"/>
                </a:solidFill>
              </a:rPr>
            </a:br>
            <a:endParaRPr lang="es-ES" altLang="es-E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ítulo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579438"/>
          </a:xfrm>
        </p:spPr>
        <p:txBody>
          <a:bodyPr/>
          <a:lstStyle/>
          <a:p>
            <a:pPr algn="ctr"/>
            <a:r>
              <a:rPr lang="es-ES" altLang="es-ES" sz="36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CASE 9</a:t>
            </a:r>
            <a:endParaRPr lang="es-ES" altLang="es-ES" sz="3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6323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9225" y="1633538"/>
            <a:ext cx="4298950" cy="4691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altLang="es-ES" sz="2800" b="1">
                <a:ea typeface="ＭＳ Ｐゴシック" panose="020B0600070205080204" pitchFamily="34" charset="-128"/>
              </a:rPr>
              <a:t>36-year-old female patient:</a:t>
            </a:r>
          </a:p>
          <a:p>
            <a:pPr>
              <a:lnSpc>
                <a:spcPct val="80000"/>
              </a:lnSpc>
            </a:pPr>
            <a:endParaRPr lang="en-AU" altLang="es-E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AU" altLang="es-ES" sz="2500">
                <a:ea typeface="ＭＳ Ｐゴシック" panose="020B0600070205080204" pitchFamily="34" charset="-128"/>
              </a:rPr>
              <a:t>Nodular lesion on the right deltoid region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AU" altLang="es-ES" sz="2500" b="1">
                <a:ea typeface="ＭＳ Ｐゴシック" panose="020B0600070205080204" pitchFamily="34" charset="-128"/>
              </a:rPr>
              <a:t>Skin biopsy: </a:t>
            </a:r>
            <a:r>
              <a:rPr lang="en-AU" altLang="es-ES" sz="2500">
                <a:ea typeface="ＭＳ Ｐゴシック" panose="020B0600070205080204" pitchFamily="34" charset="-128"/>
              </a:rPr>
              <a:t>DFSP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AU" altLang="es-ES" sz="2500">
                <a:ea typeface="ＭＳ Ｐゴシック" panose="020B0600070205080204" pitchFamily="34" charset="-128"/>
              </a:rPr>
              <a:t>Immunohistochemistry:CD34+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AU" altLang="es-ES" sz="2500" b="1">
                <a:ea typeface="ＭＳ Ｐゴシック" panose="020B0600070205080204" pitchFamily="34" charset="-128"/>
              </a:rPr>
              <a:t>Biopsy revision: </a:t>
            </a:r>
            <a:r>
              <a:rPr lang="en-AU" altLang="es-ES" sz="2500">
                <a:ea typeface="ＭＳ Ｐゴシック" panose="020B0600070205080204" pitchFamily="34" charset="-128"/>
              </a:rPr>
              <a:t>Compatible with DFSP</a:t>
            </a:r>
          </a:p>
          <a:p>
            <a:pPr>
              <a:lnSpc>
                <a:spcPct val="80000"/>
              </a:lnSpc>
            </a:pPr>
            <a:endParaRPr lang="en-AU" altLang="es-ES" sz="25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AU" altLang="es-ES" sz="2500">
                <a:ea typeface="ＭＳ Ｐゴシック" panose="020B0600070205080204" pitchFamily="34" charset="-128"/>
              </a:rPr>
              <a:t>We performed MMS: </a:t>
            </a:r>
            <a:r>
              <a:rPr lang="en-AU" altLang="ja-JP" sz="2500">
                <a:ea typeface="ＭＳ Ｐゴシック" panose="020B0600070205080204" pitchFamily="34" charset="-128"/>
              </a:rPr>
              <a:t>“Debulking”, 1 stage and 8 sections</a:t>
            </a:r>
          </a:p>
          <a:p>
            <a:pPr>
              <a:lnSpc>
                <a:spcPct val="80000"/>
              </a:lnSpc>
            </a:pPr>
            <a:r>
              <a:rPr lang="en-AU" altLang="ja-JP" sz="2500">
                <a:ea typeface="ＭＳ Ｐゴシック" panose="020B0600070205080204" pitchFamily="34" charset="-128"/>
              </a:rPr>
              <a:t> Last follow-up (2017): OK</a:t>
            </a:r>
          </a:p>
          <a:p>
            <a:pPr>
              <a:lnSpc>
                <a:spcPct val="80000"/>
              </a:lnSpc>
            </a:pPr>
            <a:endParaRPr lang="en-AU" altLang="es-ES" sz="25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sz="3200" dirty="0">
                <a:ea typeface="ＭＳ Ｐゴシック" panose="020B0600070205080204" pitchFamily="34" charset="-128"/>
              </a:rPr>
              <a:t>8 - PEARL</a:t>
            </a:r>
            <a:br>
              <a:rPr lang="ca-ES" altLang="es-ES" sz="3200" dirty="0">
                <a:ea typeface="ＭＳ Ｐゴシック" panose="020B0600070205080204" pitchFamily="34" charset="-128"/>
              </a:rPr>
            </a:br>
            <a:r>
              <a:rPr lang="ca-ES" altLang="es-ES" sz="3200" dirty="0" err="1">
                <a:ea typeface="ＭＳ Ｐゴシック" panose="020B0600070205080204" pitchFamily="34" charset="-128"/>
              </a:rPr>
              <a:t>Small</a:t>
            </a:r>
            <a:r>
              <a:rPr lang="ca-ES" altLang="es-ES" sz="3200" dirty="0">
                <a:ea typeface="ＭＳ Ｐゴシック" panose="020B0600070205080204" pitchFamily="34" charset="-128"/>
              </a:rPr>
              <a:t> </a:t>
            </a:r>
            <a:r>
              <a:rPr lang="ca-ES" altLang="es-ES" sz="3200" dirty="0" err="1">
                <a:ea typeface="ＭＳ Ｐゴシック" panose="020B0600070205080204" pitchFamily="34" charset="-128"/>
              </a:rPr>
              <a:t>primary</a:t>
            </a:r>
            <a:r>
              <a:rPr lang="ca-ES" altLang="es-ES" sz="3200" dirty="0">
                <a:ea typeface="ＭＳ Ｐゴシック" panose="020B0600070205080204" pitchFamily="34" charset="-128"/>
              </a:rPr>
              <a:t> DFSP (3 </a:t>
            </a:r>
            <a:r>
              <a:rPr lang="ca-ES" altLang="es-ES" sz="3200" dirty="0" err="1">
                <a:ea typeface="ＭＳ Ｐゴシック" panose="020B0600070205080204" pitchFamily="34" charset="-128"/>
              </a:rPr>
              <a:t>cms</a:t>
            </a:r>
            <a:r>
              <a:rPr lang="ca-ES" altLang="es-ES" sz="3200" dirty="0">
                <a:ea typeface="ＭＳ Ｐゴシック" panose="020B0600070205080204" pitchFamily="34" charset="-128"/>
              </a:rPr>
              <a:t>) </a:t>
            </a:r>
            <a:r>
              <a:rPr lang="ca-ES" altLang="es-ES" sz="3200" dirty="0" err="1">
                <a:ea typeface="ＭＳ Ｐゴシック" panose="020B0600070205080204" pitchFamily="34" charset="-128"/>
              </a:rPr>
              <a:t>Immediate</a:t>
            </a:r>
            <a:r>
              <a:rPr lang="ca-ES" altLang="es-ES" sz="3200" dirty="0">
                <a:ea typeface="ＭＳ Ｐゴシック" panose="020B0600070205080204" pitchFamily="34" charset="-128"/>
              </a:rPr>
              <a:t> MMS </a:t>
            </a:r>
          </a:p>
        </p:txBody>
      </p:sp>
      <p:sp>
        <p:nvSpPr>
          <p:cNvPr id="60419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s-ES" dirty="0">
                <a:ea typeface="ＭＳ Ｐゴシック" panose="020B0600070205080204" pitchFamily="34" charset="-128"/>
              </a:rPr>
              <a:t>With local anaesthesia, we performed a 2cm </a:t>
            </a:r>
            <a:r>
              <a:rPr lang="en-AU" altLang="es-ES" dirty="0" err="1">
                <a:ea typeface="ＭＳ Ｐゴシック" panose="020B0600070205080204" pitchFamily="34" charset="-128"/>
              </a:rPr>
              <a:t>debulking</a:t>
            </a:r>
            <a:r>
              <a:rPr lang="en-AU" altLang="es-ES" dirty="0">
                <a:ea typeface="ＭＳ Ｐゴシック" panose="020B0600070205080204" pitchFamily="34" charset="-128"/>
              </a:rPr>
              <a:t> of the infiltrative area</a:t>
            </a:r>
          </a:p>
          <a:p>
            <a:r>
              <a:rPr lang="en-AU" altLang="es-ES" dirty="0">
                <a:ea typeface="ＭＳ Ｐゴシック" panose="020B0600070205080204" pitchFamily="34" charset="-128"/>
              </a:rPr>
              <a:t>Control of the local anaesthesia amount/time</a:t>
            </a:r>
          </a:p>
          <a:p>
            <a:r>
              <a:rPr lang="en-AU" altLang="es-ES" dirty="0">
                <a:ea typeface="ＭＳ Ｐゴシック" panose="020B0600070205080204" pitchFamily="34" charset="-128"/>
              </a:rPr>
              <a:t>We performed immediate histopathologic study (frozen sections)</a:t>
            </a:r>
          </a:p>
          <a:p>
            <a:r>
              <a:rPr lang="en-AU" altLang="es-ES" dirty="0">
                <a:ea typeface="ＭＳ Ｐゴシック" panose="020B0600070205080204" pitchFamily="34" charset="-128"/>
              </a:rPr>
              <a:t>Reconstruction side by side 1 hour later </a:t>
            </a:r>
          </a:p>
          <a:p>
            <a:r>
              <a:rPr lang="en-AU" altLang="es-ES" sz="4400" dirty="0">
                <a:ea typeface="ＭＳ Ｐゴシック" panose="020B0600070205080204" pitchFamily="34" charset="-128"/>
              </a:rPr>
              <a:t>Large DFSP-</a:t>
            </a:r>
            <a:r>
              <a:rPr lang="en-AU" altLang="es-ES" sz="44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slow Mohs</a:t>
            </a:r>
            <a:endParaRPr lang="en-AU" altLang="es-ES" sz="4400" dirty="0">
              <a:ea typeface="ＭＳ Ｐゴシック" panose="020B0600070205080204" pitchFamily="34" charset="-128"/>
            </a:endParaRPr>
          </a:p>
          <a:p>
            <a:endParaRPr lang="en-AU" altLang="es-E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Título"/>
          <p:cNvSpPr>
            <a:spLocks noGrp="1"/>
          </p:cNvSpPr>
          <p:nvPr>
            <p:ph type="ctrTitle"/>
          </p:nvPr>
        </p:nvSpPr>
        <p:spPr>
          <a:xfrm>
            <a:off x="685800" y="200025"/>
            <a:ext cx="7772400" cy="717550"/>
          </a:xfrm>
        </p:spPr>
        <p:txBody>
          <a:bodyPr/>
          <a:lstStyle/>
          <a:p>
            <a:r>
              <a:rPr lang="es-ES" altLang="es-ES" sz="4000" b="1" dirty="0">
                <a:ea typeface="ＭＳ Ｐゴシック" panose="020B0600070205080204" pitchFamily="34" charset="-128"/>
              </a:rPr>
              <a:t/>
            </a:r>
            <a:br>
              <a:rPr lang="es-ES" altLang="es-ES" sz="4000" b="1" dirty="0">
                <a:ea typeface="ＭＳ Ｐゴシック" panose="020B0600070205080204" pitchFamily="34" charset="-128"/>
              </a:rPr>
            </a:br>
            <a:r>
              <a:rPr lang="es-ES" altLang="es-ES" sz="4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PEARL 9</a:t>
            </a:r>
            <a:r>
              <a:rPr lang="es-ES" altLang="es-ES" sz="7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/>
            </a:r>
            <a:br>
              <a:rPr lang="es-ES" altLang="es-ES" sz="7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endParaRPr lang="es-ES_tradnl" altLang="es-ES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5539" name="3 Subtítulo"/>
          <p:cNvSpPr>
            <a:spLocks noGrp="1"/>
          </p:cNvSpPr>
          <p:nvPr>
            <p:ph type="subTitle" idx="1"/>
          </p:nvPr>
        </p:nvSpPr>
        <p:spPr>
          <a:xfrm>
            <a:off x="685800" y="917575"/>
            <a:ext cx="7772400" cy="506730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altLang="ja-JP" sz="2000" i="1" dirty="0" err="1">
                <a:solidFill>
                  <a:srgbClr val="FFFFFF"/>
                </a:solidFill>
                <a:ea typeface="ＭＳ Ｐゴシック" panose="020B0600070205080204" pitchFamily="34" charset="-128"/>
              </a:rPr>
              <a:t>Debulking</a:t>
            </a:r>
            <a:r>
              <a:rPr lang="en-AU" altLang="ja-JP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is important: </a:t>
            </a:r>
          </a:p>
          <a:p>
            <a:pPr lvl="2" algn="just"/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            - It facilitates the flattening of the edges when sectioning with the cryostat (all the tissue in one plane)</a:t>
            </a:r>
          </a:p>
          <a:p>
            <a:pPr lvl="2" algn="just"/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         </a:t>
            </a:r>
          </a:p>
          <a:p>
            <a:pPr marL="285750" indent="-285750" algn="just"/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                     - It permits histopathologic study in paraffin, IHC, FISH (fluorescence in situ hybridization)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altLang="es-ES" sz="2000" dirty="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CD 34 is not sufficient (occasionally negative). A panel should be performed:  </a:t>
            </a:r>
          </a:p>
          <a:p>
            <a:pPr marL="285750" indent="-285750" algn="just"/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                   - Vimentin,  Actin, </a:t>
            </a:r>
            <a:r>
              <a:rPr lang="en-AU" altLang="es-ES" sz="2000" dirty="0" err="1">
                <a:solidFill>
                  <a:srgbClr val="FFFFFF"/>
                </a:solidFill>
                <a:ea typeface="ＭＳ Ｐゴシック" panose="020B0600070205080204" pitchFamily="34" charset="-128"/>
              </a:rPr>
              <a:t>Desmin</a:t>
            </a: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 </a:t>
            </a:r>
          </a:p>
          <a:p>
            <a:pPr marL="285750" indent="-285750" algn="just"/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                   - S100, CK, CD31,  </a:t>
            </a:r>
            <a:r>
              <a:rPr lang="en-AU" altLang="es-ES" sz="2000" dirty="0" err="1">
                <a:solidFill>
                  <a:srgbClr val="FFFFFF"/>
                </a:solidFill>
                <a:ea typeface="ＭＳ Ｐゴシック" panose="020B0600070205080204" pitchFamily="34" charset="-128"/>
              </a:rPr>
              <a:t>FXIIIa</a:t>
            </a: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.……….</a:t>
            </a:r>
          </a:p>
          <a:p>
            <a:pPr marL="285750" indent="-285750" algn="just"/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                     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In problematic cases: FISH DFSP: COL1A1/PDGFB translocation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2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b="1">
                <a:solidFill>
                  <a:srgbClr val="FF0000"/>
                </a:solidFill>
                <a:ea typeface="ＭＳ Ｐゴシック" panose="020B0600070205080204" pitchFamily="34" charset="-128"/>
              </a:rPr>
              <a:t>FALSE RELAPSES</a:t>
            </a:r>
          </a:p>
        </p:txBody>
      </p:sp>
      <p:sp>
        <p:nvSpPr>
          <p:cNvPr id="66563" name="CuadroTexto 3"/>
          <p:cNvSpPr txBox="1">
            <a:spLocks noChangeArrowheads="1"/>
          </p:cNvSpPr>
          <p:nvPr/>
        </p:nvSpPr>
        <p:spPr bwMode="auto">
          <a:xfrm>
            <a:off x="457200" y="2060575"/>
            <a:ext cx="8229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s-ES" sz="2600" dirty="0"/>
              <a:t>Immunosuppression </a:t>
            </a:r>
          </a:p>
          <a:p>
            <a:pPr eaLnBrk="1" hangingPunct="1">
              <a:spcBef>
                <a:spcPct val="0"/>
              </a:spcBef>
            </a:pPr>
            <a:r>
              <a:rPr lang="en-AU" altLang="es-ES" sz="2600" dirty="0"/>
              <a:t>Possibility of moving affected or potentially affected skin: flaps or grafts </a:t>
            </a:r>
          </a:p>
          <a:p>
            <a:pPr eaLnBrk="1" hangingPunct="1">
              <a:spcBef>
                <a:spcPct val="0"/>
              </a:spcBef>
            </a:pPr>
            <a:r>
              <a:rPr lang="en-AU" altLang="es-ES" sz="2600" dirty="0"/>
              <a:t>Collision tumours</a:t>
            </a:r>
          </a:p>
          <a:p>
            <a:pPr eaLnBrk="1" hangingPunct="1">
              <a:spcBef>
                <a:spcPct val="0"/>
              </a:spcBef>
            </a:pPr>
            <a:r>
              <a:rPr lang="en-AU" altLang="es-ES" sz="2600" dirty="0"/>
              <a:t>Emergence of a new tumour after 10 years, of the same lineage (debatable) or different lineage (field cancerisation)</a:t>
            </a:r>
          </a:p>
          <a:p>
            <a:pPr eaLnBrk="1" hangingPunct="1">
              <a:spcBef>
                <a:spcPct val="0"/>
              </a:spcBef>
            </a:pPr>
            <a:r>
              <a:rPr lang="en-AU" altLang="es-ES" sz="2600" dirty="0"/>
              <a:t>Previously irradiated area can produce a new carcinoma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3 Subtítulo"/>
          <p:cNvSpPr>
            <a:spLocks noGrp="1"/>
          </p:cNvSpPr>
          <p:nvPr>
            <p:ph type="subTitle" idx="1"/>
          </p:nvPr>
        </p:nvSpPr>
        <p:spPr>
          <a:xfrm>
            <a:off x="360363" y="1985963"/>
            <a:ext cx="8423275" cy="344646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altLang="es-E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Multifocality, scars, </a:t>
            </a:r>
            <a:r>
              <a:rPr lang="en-AU" altLang="es-E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AU" altLang="es-E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field of </a:t>
            </a:r>
            <a:r>
              <a:rPr lang="en-AU" altLang="ja-JP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cancerisation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altLang="es-E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Bad quality and technical problems with the cryostat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altLang="es-E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Errors in the mapping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altLang="es-E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Incorrect histopathologic interpretation</a:t>
            </a:r>
          </a:p>
        </p:txBody>
      </p:sp>
      <p:sp>
        <p:nvSpPr>
          <p:cNvPr id="67587" name="Título 2"/>
          <p:cNvSpPr txBox="1">
            <a:spLocks/>
          </p:cNvSpPr>
          <p:nvPr/>
        </p:nvSpPr>
        <p:spPr bwMode="auto">
          <a:xfrm>
            <a:off x="457200" y="2968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400" b="1">
                <a:solidFill>
                  <a:srgbClr val="FF0000"/>
                </a:solidFill>
              </a:rPr>
              <a:t>FALSE RELAPSES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CuadroTexto"/>
          <p:cNvSpPr txBox="1">
            <a:spLocks noChangeArrowheads="1"/>
          </p:cNvSpPr>
          <p:nvPr/>
        </p:nvSpPr>
        <p:spPr bwMode="auto">
          <a:xfrm>
            <a:off x="557213" y="738188"/>
            <a:ext cx="8010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s-ES" sz="2000" dirty="0"/>
              <a:t>60-year-old patient with a &lt;1cm tumour located in the left frontotemporal area. 12 Stages 60 sections. </a:t>
            </a:r>
          </a:p>
        </p:txBody>
      </p:sp>
      <p:sp>
        <p:nvSpPr>
          <p:cNvPr id="19459" name="CuadroTexto 1"/>
          <p:cNvSpPr txBox="1">
            <a:spLocks noChangeArrowheads="1"/>
          </p:cNvSpPr>
          <p:nvPr/>
        </p:nvSpPr>
        <p:spPr bwMode="auto">
          <a:xfrm>
            <a:off x="1831975" y="30163"/>
            <a:ext cx="4989513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s-ES" sz="4000" b="1" dirty="0">
                <a:solidFill>
                  <a:srgbClr val="FFFF00"/>
                </a:solidFill>
                <a:latin typeface="+mj-lt"/>
              </a:rPr>
              <a:t>CASE 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How</a:t>
            </a:r>
            <a:r>
              <a:rPr lang="es-ES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s-ES" altLang="es-ES" sz="36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to</a:t>
            </a:r>
            <a:r>
              <a:rPr lang="es-ES" altLang="es-ES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procede:</a:t>
            </a:r>
          </a:p>
        </p:txBody>
      </p:sp>
      <p:sp>
        <p:nvSpPr>
          <p:cNvPr id="68611" name="CuadroTexto 2"/>
          <p:cNvSpPr txBox="1">
            <a:spLocks noChangeArrowheads="1"/>
          </p:cNvSpPr>
          <p:nvPr/>
        </p:nvSpPr>
        <p:spPr bwMode="auto">
          <a:xfrm>
            <a:off x="457200" y="1653050"/>
            <a:ext cx="8229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s-ES" sz="2800" dirty="0"/>
              <a:t>Study the reason or </a:t>
            </a:r>
            <a:r>
              <a:rPr lang="en-AU" altLang="es-ES" sz="2800" dirty="0" err="1"/>
              <a:t>origen</a:t>
            </a:r>
            <a:r>
              <a:rPr lang="en-AU" altLang="es-ES" sz="2800" dirty="0"/>
              <a:t> of the relapse</a:t>
            </a:r>
          </a:p>
          <a:p>
            <a:pPr eaLnBrk="1" hangingPunct="1">
              <a:spcBef>
                <a:spcPct val="0"/>
              </a:spcBef>
            </a:pPr>
            <a:r>
              <a:rPr lang="en-AU" altLang="es-ES" sz="2800" dirty="0"/>
              <a:t>Examine the previous material (original)</a:t>
            </a:r>
          </a:p>
          <a:p>
            <a:pPr eaLnBrk="1" hangingPunct="1">
              <a:spcBef>
                <a:spcPct val="0"/>
              </a:spcBef>
            </a:pPr>
            <a:r>
              <a:rPr lang="en-AU" altLang="es-ES" sz="2800" dirty="0"/>
              <a:t>Consultation with colleagues (recognise our limits) </a:t>
            </a:r>
          </a:p>
        </p:txBody>
      </p:sp>
      <p:sp>
        <p:nvSpPr>
          <p:cNvPr id="68612" name="3 Rectángulo"/>
          <p:cNvSpPr>
            <a:spLocks noChangeArrowheads="1"/>
          </p:cNvSpPr>
          <p:nvPr/>
        </p:nvSpPr>
        <p:spPr bwMode="auto">
          <a:xfrm>
            <a:off x="457200" y="3162300"/>
            <a:ext cx="82296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s-ES" sz="3600" b="1" dirty="0">
                <a:solidFill>
                  <a:srgbClr val="FF0000"/>
                </a:solidFill>
              </a:rPr>
              <a:t>Histopathologic criteria to distinguish false relapses:</a:t>
            </a:r>
            <a:endParaRPr lang="en-AU" altLang="es-ES" sz="3600" dirty="0"/>
          </a:p>
          <a:p>
            <a:pPr algn="just" eaLnBrk="1" hangingPunct="1">
              <a:spcBef>
                <a:spcPct val="0"/>
              </a:spcBef>
            </a:pPr>
            <a:r>
              <a:rPr lang="en-AU" altLang="es-ES" sz="2200" dirty="0"/>
              <a:t>NEW PRIMARY TUMOUR: The tumour appears on the flap or graft skin, and does not extend outside the scar line</a:t>
            </a:r>
          </a:p>
          <a:p>
            <a:pPr eaLnBrk="1" hangingPunct="1">
              <a:spcBef>
                <a:spcPct val="0"/>
              </a:spcBef>
            </a:pPr>
            <a:endParaRPr lang="en-AU" altLang="es-ES" sz="2200" dirty="0"/>
          </a:p>
          <a:p>
            <a:pPr algn="just" eaLnBrk="1" hangingPunct="1">
              <a:spcBef>
                <a:spcPct val="0"/>
              </a:spcBef>
            </a:pPr>
            <a:r>
              <a:rPr lang="en-AU" altLang="es-ES" sz="2200" dirty="0"/>
              <a:t>RELAPSING TUMOUR: It extends inside among the scarring fibrosis and outside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b="1">
                <a:solidFill>
                  <a:srgbClr val="FF0000"/>
                </a:solidFill>
                <a:ea typeface="ＭＳ Ｐゴシック" panose="020B0600070205080204" pitchFamily="34" charset="-128"/>
              </a:rPr>
              <a:t>CONCLUSIONS </a:t>
            </a:r>
          </a:p>
        </p:txBody>
      </p:sp>
      <p:sp>
        <p:nvSpPr>
          <p:cNvPr id="69635" name="2 Marcador de contenido"/>
          <p:cNvSpPr>
            <a:spLocks noGrp="1"/>
          </p:cNvSpPr>
          <p:nvPr>
            <p:ph idx="1"/>
          </p:nvPr>
        </p:nvSpPr>
        <p:spPr>
          <a:xfrm>
            <a:off x="285750" y="1320800"/>
            <a:ext cx="8572500" cy="5381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Mohs Micrographic Surgery is a technique that remains the Gold Standard for the treatment of some tumours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It requires  solid training in dermatopathology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Surgical training is nowadays necessary.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Report relapsing cases to other colleagues that perform MMS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Evaluate the technique. Expert committee:</a:t>
            </a:r>
          </a:p>
          <a:p>
            <a:pPr lvl="1" algn="ctr" eaLnBrk="1" hangingPunct="1">
              <a:buFont typeface="Arial" panose="020B0604020202020204" pitchFamily="34" charset="0"/>
              <a:buNone/>
            </a:pPr>
            <a:endParaRPr lang="en-AU" altLang="es-ES" sz="2000" dirty="0">
              <a:ea typeface="ＭＳ Ｐゴシック" panose="020B0600070205080204" pitchFamily="34" charset="-128"/>
            </a:endParaRPr>
          </a:p>
          <a:p>
            <a:pPr lvl="1" algn="ctr" eaLnBrk="1" hangingPunct="1">
              <a:buFont typeface="Arial" panose="020B0604020202020204" pitchFamily="34" charset="0"/>
              <a:buNone/>
            </a:pPr>
            <a:endParaRPr lang="en-AU" altLang="es-E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AU" altLang="es-ES" sz="1800" dirty="0">
              <a:ea typeface="ＭＳ Ｐゴシック" panose="020B0600070205080204" pitchFamily="34" charset="-128"/>
            </a:endParaRPr>
          </a:p>
        </p:txBody>
      </p:sp>
      <p:pic>
        <p:nvPicPr>
          <p:cNvPr id="6963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4916488"/>
            <a:ext cx="33464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TextBox 2"/>
          <p:cNvSpPr txBox="1">
            <a:spLocks noChangeArrowheads="1"/>
          </p:cNvSpPr>
          <p:nvPr/>
        </p:nvSpPr>
        <p:spPr bwMode="auto">
          <a:xfrm>
            <a:off x="3165475" y="6237288"/>
            <a:ext cx="2813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s-ES" sz="1800">
                <a:latin typeface="Arial" panose="020B0604020202020204" pitchFamily="34" charset="0"/>
              </a:rPr>
              <a:t>http://esms-mohs.eu/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Título"/>
          <p:cNvSpPr>
            <a:spLocks noGrp="1"/>
          </p:cNvSpPr>
          <p:nvPr>
            <p:ph type="title"/>
          </p:nvPr>
        </p:nvSpPr>
        <p:spPr>
          <a:xfrm>
            <a:off x="368300" y="274638"/>
            <a:ext cx="8353425" cy="1143000"/>
          </a:xfrm>
        </p:spPr>
        <p:txBody>
          <a:bodyPr/>
          <a:lstStyle/>
          <a:p>
            <a:r>
              <a:rPr lang="es-ES" altLang="es-ES" b="1">
                <a:solidFill>
                  <a:srgbClr val="FFFF00"/>
                </a:solidFill>
                <a:ea typeface="ＭＳ Ｐゴシック" panose="020B0600070205080204" pitchFamily="34" charset="-128"/>
              </a:rPr>
              <a:t>MY BEST PEARL: DON’T FORGET IT!</a:t>
            </a:r>
          </a:p>
        </p:txBody>
      </p:sp>
      <p:sp>
        <p:nvSpPr>
          <p:cNvPr id="645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Char char="•"/>
              <a:defRPr/>
            </a:pPr>
            <a:endParaRPr lang="es-ES" altLang="es-ES" dirty="0">
              <a:ea typeface="ＭＳ Ｐゴシック" charset="-128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s-ES" altLang="es-ES" sz="4000" dirty="0">
                <a:ea typeface="ＭＳ Ｐゴシック" charset="-128"/>
              </a:rPr>
              <a:t>THE CLINICOPATHOLOGICAL CORRELATION PREVAILS OVER AN IMMUNOHISTOCHEMICAL MARKER OR A LABORATORY TEST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Título"/>
          <p:cNvSpPr>
            <a:spLocks noGrp="1"/>
          </p:cNvSpPr>
          <p:nvPr>
            <p:ph type="ctrTitle"/>
          </p:nvPr>
        </p:nvSpPr>
        <p:spPr>
          <a:xfrm>
            <a:off x="685800" y="817563"/>
            <a:ext cx="7772400" cy="5208587"/>
          </a:xfrm>
        </p:spPr>
        <p:txBody>
          <a:bodyPr/>
          <a:lstStyle/>
          <a:p>
            <a:r>
              <a:rPr lang="es-ES_tradnl" altLang="es-ES" sz="3600" i="1" dirty="0">
                <a:ea typeface="ＭＳ Ｐゴシック" panose="020B0600070205080204" pitchFamily="34" charset="-128"/>
              </a:rPr>
              <a:t>MMS HAS GIVEN GRATIFYING SATISFACTION TO MY PROFESSIONAL LIFE BECAUSE IT HAS ALLOWED ME TO COORDINATE MY CLINICAL, HISTOPATHOLOGICAL AND SURGICAL KNOWLEDGE</a:t>
            </a:r>
            <a:br>
              <a:rPr lang="es-ES_tradnl" altLang="es-ES" sz="3600" i="1" dirty="0">
                <a:ea typeface="ＭＳ Ｐゴシック" panose="020B0600070205080204" pitchFamily="34" charset="-128"/>
              </a:rPr>
            </a:br>
            <a:r>
              <a:rPr lang="es-ES_tradnl" altLang="es-ES" sz="3600" i="1" dirty="0">
                <a:ea typeface="ＭＳ Ｐゴシック" panose="020B0600070205080204" pitchFamily="34" charset="-128"/>
              </a:rPr>
              <a:t/>
            </a:r>
            <a:br>
              <a:rPr lang="es-ES_tradnl" altLang="es-ES" sz="3600" i="1" dirty="0">
                <a:ea typeface="ＭＳ Ｐゴシック" panose="020B0600070205080204" pitchFamily="34" charset="-128"/>
              </a:rPr>
            </a:br>
            <a:r>
              <a:rPr lang="es-ES_tradnl" altLang="es-ES" sz="3600" i="1" dirty="0">
                <a:ea typeface="ＭＳ Ｐゴシック" panose="020B0600070205080204" pitchFamily="34" charset="-128"/>
              </a:rPr>
              <a:t> PABLO UMBERT MILLET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                                    END</a:t>
            </a:r>
          </a:p>
        </p:txBody>
      </p:sp>
    </p:spTree>
    <p:extLst>
      <p:ext uri="{BB962C8B-B14F-4D97-AF65-F5344CB8AC3E}">
        <p14:creationId xmlns="" xmlns:p14="http://schemas.microsoft.com/office/powerpoint/2010/main" val="2051511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892425" y="4271963"/>
          <a:ext cx="3644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117475" y="176213"/>
            <a:ext cx="36004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es-ES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charset="-128"/>
              </a:rPr>
              <a:t>Previous</a:t>
            </a:r>
            <a:r>
              <a:rPr lang="es-E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charset="-128"/>
              </a:rPr>
              <a:t> </a:t>
            </a:r>
            <a:r>
              <a:rPr lang="es-ES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charset="-128"/>
              </a:rPr>
              <a:t>Ttm</a:t>
            </a:r>
            <a:endParaRPr lang="es-ES" sz="3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4392613" y="115888"/>
            <a:ext cx="4391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es-ES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charset="-128"/>
              </a:rPr>
              <a:t>Previous</a:t>
            </a:r>
            <a:r>
              <a:rPr lang="es-E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charset="-128"/>
              </a:rPr>
              <a:t> </a:t>
            </a:r>
            <a:r>
              <a:rPr lang="es-ES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charset="-128"/>
              </a:rPr>
              <a:t>symptoms</a:t>
            </a:r>
            <a:endParaRPr lang="es-ES" sz="3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ea typeface="ＭＳ Ｐゴシック" charset="-128"/>
            </a:endParaRPr>
          </a:p>
        </p:txBody>
      </p:sp>
      <p:grpSp>
        <p:nvGrpSpPr>
          <p:cNvPr id="45061" name="Group 19"/>
          <p:cNvGrpSpPr>
            <a:grpSpLocks/>
          </p:cNvGrpSpPr>
          <p:nvPr/>
        </p:nvGrpSpPr>
        <p:grpSpPr bwMode="auto">
          <a:xfrm>
            <a:off x="4913747" y="887413"/>
            <a:ext cx="4230254" cy="2611437"/>
            <a:chOff x="3003" y="741"/>
            <a:chExt cx="2488" cy="1645"/>
          </a:xfrm>
        </p:grpSpPr>
        <p:graphicFrame>
          <p:nvGraphicFramePr>
            <p:cNvPr id="3" name="Object 4"/>
            <p:cNvGraphicFramePr>
              <a:graphicFrameLocks noChangeAspect="1"/>
            </p:cNvGraphicFramePr>
            <p:nvPr/>
          </p:nvGraphicFramePr>
          <p:xfrm>
            <a:off x="3003" y="741"/>
            <a:ext cx="2386" cy="1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5068" name="Text Box 8"/>
            <p:cNvSpPr txBox="1">
              <a:spLocks noChangeArrowheads="1"/>
            </p:cNvSpPr>
            <p:nvPr/>
          </p:nvSpPr>
          <p:spPr bwMode="auto">
            <a:xfrm>
              <a:off x="4558" y="939"/>
              <a:ext cx="9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s-ES" altLang="es-ES" sz="1000" b="1"/>
                <a:t>EYEBROW FALLING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s-ES" altLang="es-ES" sz="1000" b="1"/>
                <a:t>PAIN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s-ES" altLang="es-ES" sz="1000" b="1"/>
                <a:t>IPSILATERAL FACIAL PARALYSIS</a:t>
              </a:r>
            </a:p>
          </p:txBody>
        </p:sp>
      </p:grpSp>
      <p:grpSp>
        <p:nvGrpSpPr>
          <p:cNvPr id="45062" name="Group 18"/>
          <p:cNvGrpSpPr>
            <a:grpSpLocks/>
          </p:cNvGrpSpPr>
          <p:nvPr/>
        </p:nvGrpSpPr>
        <p:grpSpPr bwMode="auto">
          <a:xfrm>
            <a:off x="468313" y="835025"/>
            <a:ext cx="3889375" cy="2713038"/>
            <a:chOff x="385" y="663"/>
            <a:chExt cx="2450" cy="1709"/>
          </a:xfrm>
        </p:grpSpPr>
        <p:graphicFrame>
          <p:nvGraphicFramePr>
            <p:cNvPr id="45065" name="Object 3"/>
            <p:cNvGraphicFramePr>
              <a:graphicFrameLocks noChangeAspect="1"/>
            </p:cNvGraphicFramePr>
            <p:nvPr/>
          </p:nvGraphicFramePr>
          <p:xfrm>
            <a:off x="385" y="663"/>
            <a:ext cx="2450" cy="1709"/>
          </p:xfrm>
          <a:graphic>
            <a:graphicData uri="http://schemas.openxmlformats.org/presentationml/2006/ole">
              <p:oleObj spid="_x0000_s45179" name="Chart" r:id="rId5" imgW="3888927" imgH="2712496" progId="Excel.Sheet.8">
                <p:embed/>
              </p:oleObj>
            </a:graphicData>
          </a:graphic>
        </p:graphicFrame>
        <p:sp>
          <p:nvSpPr>
            <p:cNvPr id="45066" name="Text Box 15"/>
            <p:cNvSpPr txBox="1">
              <a:spLocks noChangeArrowheads="1"/>
            </p:cNvSpPr>
            <p:nvPr/>
          </p:nvSpPr>
          <p:spPr bwMode="auto">
            <a:xfrm>
              <a:off x="1912" y="951"/>
              <a:ext cx="862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s-ES" altLang="es-ES" sz="1100" b="1"/>
                <a:t>RX</a:t>
              </a:r>
              <a:r>
                <a:rPr lang="es-ES" altLang="es-ES" sz="1100" b="1">
                  <a:sym typeface="Wingdings" panose="05000000000000000000" pitchFamily="2" charset="2"/>
                </a:rPr>
                <a:t>1</a:t>
              </a:r>
              <a:endParaRPr lang="es-ES" altLang="es-ES" sz="1100" b="1"/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s-ES" altLang="es-ES" sz="1100" b="1"/>
                <a:t>N2</a:t>
              </a:r>
              <a:r>
                <a:rPr lang="es-ES" altLang="es-ES" sz="1100" b="1">
                  <a:sym typeface="Wingdings" panose="05000000000000000000" pitchFamily="2" charset="2"/>
                </a:rPr>
                <a:t>2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s-ES" altLang="es-ES" sz="1100" b="1">
                  <a:sym typeface="Wingdings" panose="05000000000000000000" pitchFamily="2" charset="2"/>
                </a:rPr>
                <a:t>SURGERY5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s-ES" altLang="es-ES" sz="1100" b="1">
                  <a:sym typeface="Wingdings" panose="05000000000000000000" pitchFamily="2" charset="2"/>
                </a:rPr>
                <a:t>No TTM 1</a:t>
              </a:r>
              <a:endParaRPr lang="es-ES" altLang="es-ES" sz="1100" b="1"/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endParaRPr lang="es-ES" altLang="es-ES" sz="1100"/>
            </a:p>
          </p:txBody>
        </p:sp>
      </p:grp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1766888" y="3729038"/>
            <a:ext cx="487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es-E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charset="-128"/>
              </a:rPr>
              <a:t>RELAPSES</a:t>
            </a:r>
          </a:p>
        </p:txBody>
      </p:sp>
      <p:sp>
        <p:nvSpPr>
          <p:cNvPr id="45064" name="Text Box 20"/>
          <p:cNvSpPr txBox="1">
            <a:spLocks noChangeArrowheads="1"/>
          </p:cNvSpPr>
          <p:nvPr/>
        </p:nvSpPr>
        <p:spPr bwMode="auto">
          <a:xfrm>
            <a:off x="5119688" y="4757738"/>
            <a:ext cx="17208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>
                <a:solidFill>
                  <a:srgbClr val="FFFFFF"/>
                </a:solidFill>
              </a:rPr>
              <a:t>1 Relapse after 13 months, Inoperable, </a:t>
            </a:r>
            <a:r>
              <a:rPr lang="es-ES" altLang="es-ES" sz="1000" b="1"/>
              <a:t>3 Relapses after 1st year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8838" cy="1498600"/>
          </a:xfrm>
        </p:spPr>
        <p:txBody>
          <a:bodyPr/>
          <a:lstStyle/>
          <a:p>
            <a:r>
              <a:rPr lang="es-ES" altLang="es-ES" sz="3600" b="1">
                <a:solidFill>
                  <a:srgbClr val="FF0000"/>
                </a:solidFill>
                <a:ea typeface="ＭＳ Ｐゴシック" panose="020B0600070205080204" pitchFamily="34" charset="-128"/>
              </a:rPr>
              <a:t>SCC on the scalp with bone involvement</a:t>
            </a:r>
            <a:endParaRPr lang="es-ES_tradnl" altLang="es-ES" sz="3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0179" name="2 Marcador de contenido"/>
          <p:cNvSpPr>
            <a:spLocks noGrp="1"/>
          </p:cNvSpPr>
          <p:nvPr>
            <p:ph idx="1"/>
          </p:nvPr>
        </p:nvSpPr>
        <p:spPr>
          <a:xfrm>
            <a:off x="457200" y="2147888"/>
            <a:ext cx="8229600" cy="4114800"/>
          </a:xfrm>
        </p:spPr>
        <p:txBody>
          <a:bodyPr/>
          <a:lstStyle/>
          <a:p>
            <a:r>
              <a:rPr lang="en-AU" altLang="es-ES" sz="2400">
                <a:ea typeface="ＭＳ Ｐゴシック" panose="020B0600070205080204" pitchFamily="34" charset="-128"/>
              </a:rPr>
              <a:t>88-year-old female patient</a:t>
            </a:r>
          </a:p>
          <a:p>
            <a:r>
              <a:rPr lang="en-AU" altLang="es-ES" sz="2400">
                <a:ea typeface="ＭＳ Ｐゴシック" panose="020B0600070205080204" pitchFamily="34" charset="-128"/>
              </a:rPr>
              <a:t>2009: In situ SCC on the scalp (4-year history). No previous treatment </a:t>
            </a:r>
            <a:r>
              <a:rPr lang="en-AU" altLang="es-ES" sz="2400"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AU" altLang="es-ES" sz="2400">
                <a:ea typeface="ＭＳ Ｐゴシック" panose="020B0600070205080204" pitchFamily="34" charset="-128"/>
              </a:rPr>
              <a:t>CMM is recommended but patient refuses any treatment</a:t>
            </a:r>
          </a:p>
          <a:p>
            <a:r>
              <a:rPr lang="en-AU" altLang="es-ES" sz="2400">
                <a:ea typeface="ＭＳ Ｐゴシック" panose="020B0600070205080204" pitchFamily="34" charset="-128"/>
              </a:rPr>
              <a:t>2011: Patient comes back with  SCC the size of a chestnut</a:t>
            </a:r>
          </a:p>
          <a:p>
            <a:r>
              <a:rPr lang="en-AU" altLang="es-ES" sz="2400">
                <a:ea typeface="ＭＳ Ｐゴシック" panose="020B0600070205080204" pitchFamily="34" charset="-128"/>
              </a:rPr>
              <a:t>3 MMS were performed, presenting with relapses during the same year</a:t>
            </a:r>
          </a:p>
          <a:p>
            <a:r>
              <a:rPr lang="en-AU" altLang="es-ES" sz="2400">
                <a:ea typeface="ＭＳ Ｐゴシック" panose="020B0600070205080204" pitchFamily="34" charset="-128"/>
              </a:rPr>
              <a:t>Last MMS: bone involvement. Relapse after 2 months</a:t>
            </a:r>
          </a:p>
          <a:p>
            <a:r>
              <a:rPr lang="en-AU" altLang="es-ES" sz="2400">
                <a:ea typeface="ＭＳ Ｐゴシック" panose="020B0600070205080204" pitchFamily="34" charset="-128"/>
              </a:rPr>
              <a:t>End of 2011: Patient goes to another centre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PERINEURAL INVASION IN MMS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57199" y="1453751"/>
            <a:ext cx="8333863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Arial"/>
              <a:buChar char="•"/>
              <a:defRPr/>
            </a:pPr>
            <a:r>
              <a:rPr lang="en-AU" sz="2400" dirty="0">
                <a:latin typeface="+mn-lt"/>
                <a:ea typeface="ＭＳ Ｐゴシック" charset="0"/>
                <a:cs typeface="ＭＳ Ｐゴシック" charset="0"/>
                <a:sym typeface="Wingdings" panose="05000000000000000000" pitchFamily="2" charset="2"/>
              </a:rPr>
              <a:t></a:t>
            </a: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 direct invasion route</a:t>
            </a:r>
          </a:p>
          <a:p>
            <a:pPr eaLnBrk="1" hangingPunct="1">
              <a:defRPr/>
            </a:pPr>
            <a:endParaRPr lang="en-AU" sz="2400" dirty="0"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Cause of local recurrence</a:t>
            </a:r>
          </a:p>
          <a:p>
            <a:pPr eaLnBrk="1" hangingPunct="1">
              <a:defRPr/>
            </a:pPr>
            <a:endParaRPr lang="en-AU" sz="2400" dirty="0"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Increases morbidity and mortality</a:t>
            </a:r>
          </a:p>
          <a:p>
            <a:pPr eaLnBrk="1" hangingPunct="1">
              <a:defRPr/>
            </a:pPr>
            <a:endParaRPr lang="en-AU" sz="2400" dirty="0"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Tumours &gt; 2.5 </a:t>
            </a:r>
            <a:r>
              <a:rPr lang="en-AU" sz="2400" dirty="0" err="1">
                <a:latin typeface="+mn-lt"/>
                <a:ea typeface="ＭＳ Ｐゴシック" charset="0"/>
                <a:cs typeface="ＭＳ Ｐゴシック" charset="0"/>
              </a:rPr>
              <a:t>cms</a:t>
            </a: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.</a:t>
            </a:r>
          </a:p>
          <a:p>
            <a:pPr marL="285750" indent="-285750" eaLnBrk="1" hangingPunct="1">
              <a:buFont typeface="Arial"/>
              <a:buChar char="•"/>
              <a:defRPr/>
            </a:pPr>
            <a:endParaRPr lang="en-AU" sz="2400" dirty="0"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Incidence rate: 5-15% in SCC</a:t>
            </a:r>
          </a:p>
          <a:p>
            <a:pPr marL="2571750" lvl="5" indent="-285750" defTabSz="457200">
              <a:buFontTx/>
              <a:buChar char="-"/>
              <a:defRPr/>
            </a:pP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Infrequent in BCC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+mn-lt"/>
                <a:ea typeface="ＭＳ Ｐゴシック" charset="0"/>
                <a:cs typeface="ＭＳ Ｐゴシック" charset="0"/>
              </a:rPr>
              <a:t>Nerve size (&lt; 1mm / &gt; 1mm): under discussion</a:t>
            </a:r>
          </a:p>
          <a:p>
            <a:pPr eaLnBrk="1" hangingPunct="1">
              <a:defRPr/>
            </a:pPr>
            <a:endParaRPr lang="en-AU" sz="2400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579438"/>
          </a:xfrm>
        </p:spPr>
        <p:txBody>
          <a:bodyPr/>
          <a:lstStyle/>
          <a:p>
            <a:pPr algn="ctr"/>
            <a:r>
              <a:rPr lang="es-ES" altLang="es-ES" sz="36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Cutaneous</a:t>
            </a:r>
            <a:r>
              <a:rPr lang="es-ES" altLang="es-E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s-ES" altLang="es-ES" sz="36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spindle</a:t>
            </a:r>
            <a:r>
              <a:rPr lang="es-ES" altLang="es-E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s-ES" altLang="es-ES" sz="36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cell</a:t>
            </a:r>
            <a:r>
              <a:rPr lang="es-ES" altLang="es-E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s-ES" altLang="es-ES" sz="36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tumours</a:t>
            </a:r>
            <a:endParaRPr lang="es-ES" altLang="es-ES" sz="3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4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616325" cy="5035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s-ES" sz="2200" b="1" dirty="0">
                <a:ea typeface="ＭＳ Ｐゴシック" panose="020B0600070205080204" pitchFamily="34" charset="-128"/>
              </a:rPr>
              <a:t>51-year-old female patient</a:t>
            </a:r>
          </a:p>
          <a:p>
            <a:pPr>
              <a:lnSpc>
                <a:spcPct val="9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8-month history of a 3 cm nodular lesion on the right malar area with progressive growth.</a:t>
            </a:r>
          </a:p>
          <a:p>
            <a:pPr>
              <a:lnSpc>
                <a:spcPct val="9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Adhered to skin but not to bone.</a:t>
            </a:r>
          </a:p>
          <a:p>
            <a:pPr>
              <a:lnSpc>
                <a:spcPct val="90000"/>
              </a:lnSpc>
            </a:pPr>
            <a:r>
              <a:rPr lang="en-AU" altLang="es-ES" sz="2200" dirty="0">
                <a:ea typeface="ＭＳ Ｐゴシック" panose="020B0600070205080204" pitchFamily="34" charset="-128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en-AU" altLang="es-ES" sz="2200" b="1" dirty="0">
                <a:ea typeface="ＭＳ Ｐゴシック" panose="020B0600070205080204" pitchFamily="34" charset="-128"/>
              </a:rPr>
              <a:t>Skin biopsy</a:t>
            </a:r>
            <a:r>
              <a:rPr lang="en-AU" altLang="es-ES" sz="2200" b="1" dirty="0">
                <a:ea typeface="ＭＳ Ｐゴシック" panose="020B0600070205080204" pitchFamily="34" charset="-128"/>
                <a:sym typeface="Wingdings" panose="05000000000000000000" pitchFamily="2" charset="2"/>
              </a:rPr>
              <a:t>:</a:t>
            </a:r>
            <a:r>
              <a:rPr lang="en-AU" altLang="es-ES" sz="22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 Malignant mesenchymal tumour </a:t>
            </a:r>
            <a:r>
              <a:rPr lang="en-AU" altLang="es-ES" sz="2200" b="1" dirty="0">
                <a:ea typeface="ＭＳ Ｐゴシック" panose="020B0600070205080204" pitchFamily="34" charset="-128"/>
                <a:sym typeface="Wingdings" panose="05000000000000000000" pitchFamily="2" charset="2"/>
              </a:rPr>
              <a:t>Treatment: </a:t>
            </a:r>
            <a:r>
              <a:rPr lang="en-AU" altLang="es-ES" sz="22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MOHS SURGERY</a:t>
            </a:r>
            <a:r>
              <a:rPr lang="en-AU" altLang="es-ES" sz="2200" dirty="0">
                <a:ea typeface="ＭＳ Ｐゴシック" panose="020B0600070205080204" pitchFamily="34" charset="-128"/>
              </a:rPr>
              <a:t>	</a:t>
            </a:r>
            <a:r>
              <a:rPr lang="en-AU" altLang="es-ES" sz="13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</a:p>
          <a:p>
            <a:pPr>
              <a:lnSpc>
                <a:spcPct val="90000"/>
              </a:lnSpc>
            </a:pPr>
            <a:endParaRPr lang="en-AU" altLang="es-ES" sz="13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68375"/>
          </a:xfrm>
        </p:spPr>
        <p:txBody>
          <a:bodyPr/>
          <a:lstStyle/>
          <a:p>
            <a:pPr eaLnBrk="1" hangingPunct="1"/>
            <a:r>
              <a:rPr lang="es-ES" altLang="es-ES" sz="4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s-ES" altLang="es-ES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NODULAR FASCIITIS</a:t>
            </a:r>
          </a:p>
        </p:txBody>
      </p:sp>
      <p:sp>
        <p:nvSpPr>
          <p:cNvPr id="57347" name="Rectángulo 2"/>
          <p:cNvSpPr>
            <a:spLocks noChangeArrowheads="1"/>
          </p:cNvSpPr>
          <p:nvPr/>
        </p:nvSpPr>
        <p:spPr bwMode="auto">
          <a:xfrm>
            <a:off x="457200" y="2095500"/>
            <a:ext cx="82296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n-AU" altLang="es-ES" sz="2800" dirty="0"/>
              <a:t>It is important to recognise this reactive pattern, in order to avoid a mistaken diagnosis of  sarcoma and to avoid radical and unnecessary surgical treatment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AU" altLang="es-ES" sz="2800" dirty="0"/>
          </a:p>
          <a:p>
            <a:pPr eaLnBrk="1" hangingPunct="1">
              <a:spcBef>
                <a:spcPct val="0"/>
              </a:spcBef>
              <a:defRPr/>
            </a:pPr>
            <a:r>
              <a:rPr lang="en-AU" altLang="es-ES" sz="2800" dirty="0"/>
              <a:t>In a lesion initially diagnosed as a DFSP or a cutaneous sarcoma, the original pathological findings should be re-evaluated</a:t>
            </a:r>
            <a:endParaRPr lang="en-AU" alt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uadroTexto 1"/>
          <p:cNvSpPr txBox="1">
            <a:spLocks noChangeArrowheads="1"/>
          </p:cNvSpPr>
          <p:nvPr/>
        </p:nvSpPr>
        <p:spPr bwMode="auto">
          <a:xfrm>
            <a:off x="5092700" y="203200"/>
            <a:ext cx="36957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GB" altLang="es-ES" sz="2000" dirty="0"/>
              <a:t>12 Stages 60 sections</a:t>
            </a:r>
          </a:p>
          <a:p>
            <a:pPr algn="just" eaLnBrk="1" hangingPunct="1">
              <a:spcBef>
                <a:spcPct val="0"/>
              </a:spcBef>
            </a:pPr>
            <a:r>
              <a:rPr lang="en-GB" altLang="es-ES" sz="2000" dirty="0"/>
              <a:t>Multifocal. Interruption of the technique. Graft. </a:t>
            </a:r>
          </a:p>
          <a:p>
            <a:pPr eaLnBrk="1" hangingPunct="1">
              <a:spcBef>
                <a:spcPct val="0"/>
              </a:spcBef>
            </a:pPr>
            <a:r>
              <a:rPr lang="en-GB" altLang="es-ES" sz="2000" dirty="0"/>
              <a:t>15-year follow-up: without recurrence.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9725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sz="3600" b="1">
                <a:solidFill>
                  <a:srgbClr val="FF0000"/>
                </a:solidFill>
                <a:ea typeface="ＭＳ Ｐゴシック" panose="020B0600070205080204" pitchFamily="34" charset="-128"/>
              </a:rPr>
              <a:t>MULTIPLE SUBCLINICAL SYRINGOMAS DURING MMS IN THE TREATMENT OF BCC</a:t>
            </a:r>
            <a:endParaRPr lang="ca-ES" altLang="es-ES" sz="36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92350"/>
            <a:ext cx="8229600" cy="3643313"/>
          </a:xfrm>
        </p:spPr>
        <p:txBody>
          <a:bodyPr/>
          <a:lstStyle/>
          <a:p>
            <a:pPr algn="just" eaLnBrk="1" hangingPunct="1"/>
            <a:r>
              <a:rPr lang="en-AU" altLang="es-ES" dirty="0" err="1">
                <a:ea typeface="ＭＳ Ｐゴシック" panose="020B0600070205080204" pitchFamily="34" charset="-128"/>
              </a:rPr>
              <a:t>Dermato</a:t>
            </a:r>
            <a:r>
              <a:rPr lang="en-AU" altLang="es-ES" dirty="0">
                <a:ea typeface="ＭＳ Ｐゴシック" panose="020B0600070205080204" pitchFamily="34" charset="-128"/>
              </a:rPr>
              <a:t> </a:t>
            </a:r>
            <a:r>
              <a:rPr lang="en-AU" altLang="es-ES" dirty="0" err="1">
                <a:ea typeface="ＭＳ Ｐゴシック" panose="020B0600070205080204" pitchFamily="34" charset="-128"/>
              </a:rPr>
              <a:t>Surg</a:t>
            </a:r>
            <a:r>
              <a:rPr lang="en-AU" altLang="es-ES" dirty="0">
                <a:ea typeface="ＭＳ Ｐゴシック" panose="020B0600070205080204" pitchFamily="34" charset="-128"/>
              </a:rPr>
              <a:t> 2004. Nov 30 (11), 1420 –3.</a:t>
            </a:r>
          </a:p>
          <a:p>
            <a:pPr algn="just" eaLnBrk="1" hangingPunct="1"/>
            <a:r>
              <a:rPr lang="en-AU" altLang="es-ES" dirty="0">
                <a:ea typeface="ＭＳ Ｐゴシック" panose="020B0600070205080204" pitchFamily="34" charset="-128"/>
              </a:rPr>
              <a:t>During MMS one can get confused, with multiple </a:t>
            </a:r>
            <a:r>
              <a:rPr lang="en-AU" altLang="es-ES" dirty="0" err="1">
                <a:ea typeface="ＭＳ Ｐゴシック" panose="020B0600070205080204" pitchFamily="34" charset="-128"/>
              </a:rPr>
              <a:t>syringomas</a:t>
            </a:r>
            <a:r>
              <a:rPr lang="en-AU" altLang="es-ES" dirty="0">
                <a:ea typeface="ＭＳ Ｐゴシック" panose="020B0600070205080204" pitchFamily="34" charset="-128"/>
              </a:rPr>
              <a:t> in the mid dermis</a:t>
            </a:r>
          </a:p>
          <a:p>
            <a:pPr eaLnBrk="1" hangingPunct="1"/>
            <a:r>
              <a:rPr lang="en-AU" altLang="es-ES" dirty="0">
                <a:ea typeface="ＭＳ Ｐゴシック" panose="020B0600070205080204" pitchFamily="34" charset="-128"/>
              </a:rPr>
              <a:t>Important: Histologic examination by an expert. Stop the intervention for correct histopathological evaluation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9725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sz="3600" b="1">
                <a:solidFill>
                  <a:srgbClr val="FF0000"/>
                </a:solidFill>
                <a:ea typeface="ＭＳ Ｐゴシック" panose="020B0600070205080204" pitchFamily="34" charset="-128"/>
              </a:rPr>
              <a:t>DILATED SWEAT DUCTS SYRINGOMA-TYPE WITH SCALP INFLAMATION  </a:t>
            </a:r>
            <a:endParaRPr lang="ca-ES" altLang="es-ES" sz="36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Inflammation </a:t>
            </a:r>
            <a:r>
              <a:rPr lang="en-US" dirty="0">
                <a:sym typeface="Wingdings" panose="05000000000000000000" pitchFamily="2" charset="2"/>
              </a:rPr>
              <a:t>d</a:t>
            </a:r>
            <a:r>
              <a:rPr lang="en-US" dirty="0"/>
              <a:t>ilated sweat ducts </a:t>
            </a:r>
            <a:r>
              <a:rPr lang="en-US" dirty="0">
                <a:sym typeface="Wingdings"/>
              </a:rPr>
              <a:t> scarring alopecia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 Associated with a traumatic or inflammatory reactive origin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 It is not neoplastic but a reactive process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 marL="0" indent="0" algn="r">
              <a:buFont typeface="Arial" charset="0"/>
              <a:buNone/>
              <a:defRPr/>
            </a:pPr>
            <a:r>
              <a:rPr lang="en-US" sz="2400" dirty="0"/>
              <a:t>XX Course of Dermatopathology. JL </a:t>
            </a:r>
            <a:r>
              <a:rPr lang="en-US" sz="2400" dirty="0" err="1"/>
              <a:t>Rodr</a:t>
            </a:r>
            <a:r>
              <a:rPr lang="es-ES" sz="2400" dirty="0" err="1"/>
              <a:t>íguez</a:t>
            </a:r>
            <a:r>
              <a:rPr lang="es-ES" sz="2400" dirty="0"/>
              <a:t> Peralto. </a:t>
            </a:r>
            <a:r>
              <a:rPr lang="es-ES" sz="2400" dirty="0" err="1"/>
              <a:t>March</a:t>
            </a:r>
            <a:r>
              <a:rPr lang="es-ES" sz="2400" dirty="0"/>
              <a:t> 2017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ctrTitle"/>
          </p:nvPr>
        </p:nvSpPr>
        <p:spPr>
          <a:xfrm>
            <a:off x="935038" y="442913"/>
            <a:ext cx="7772400" cy="1470025"/>
          </a:xfrm>
        </p:spPr>
        <p:txBody>
          <a:bodyPr/>
          <a:lstStyle/>
          <a:p>
            <a:r>
              <a:rPr lang="en-GB" altLang="es-ES" b="1">
                <a:solidFill>
                  <a:srgbClr val="FFFF00"/>
                </a:solidFill>
                <a:ea typeface="ＭＳ Ｐゴシック" panose="020B0600070205080204" pitchFamily="34" charset="-128"/>
              </a:rPr>
              <a:t>PEARL 1: </a:t>
            </a:r>
            <a:r>
              <a:rPr lang="en-GB" altLang="es-ES" b="1">
                <a:solidFill>
                  <a:srgbClr val="FF0000"/>
                </a:solidFill>
                <a:ea typeface="ＭＳ Ｐゴシック" panose="020B0600070205080204" pitchFamily="34" charset="-128"/>
              </a:rPr>
              <a:t>Differentiate a carcinoma from non-neoplastic structures</a:t>
            </a:r>
          </a:p>
        </p:txBody>
      </p:sp>
      <p:sp>
        <p:nvSpPr>
          <p:cNvPr id="10243" name="2 Subtítulo"/>
          <p:cNvSpPr>
            <a:spLocks noGrp="1"/>
          </p:cNvSpPr>
          <p:nvPr>
            <p:ph type="subTitle" idx="1"/>
          </p:nvPr>
        </p:nvSpPr>
        <p:spPr>
          <a:xfrm>
            <a:off x="477838" y="2251075"/>
            <a:ext cx="8229600" cy="3762375"/>
          </a:xfrm>
        </p:spPr>
        <p:txBody>
          <a:bodyPr/>
          <a:lstStyle/>
          <a:p>
            <a:r>
              <a:rPr lang="en-AU" altLang="es-E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microcystic carcinoma was located in an area with abundant </a:t>
            </a:r>
            <a:r>
              <a:rPr lang="en-AU" altLang="es-ES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syringomas</a:t>
            </a:r>
            <a:endParaRPr lang="en-AU" altLang="es-E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r>
              <a:rPr lang="en-AU" altLang="es-E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The others areas were  multifocal </a:t>
            </a:r>
            <a:r>
              <a:rPr lang="en-AU" altLang="es-ES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syringomas</a:t>
            </a:r>
            <a:endParaRPr lang="en-AU" altLang="es-E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endParaRPr lang="en-AU" altLang="es-ES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algn="r"/>
            <a:endParaRPr lang="en-AU" altLang="es-ES" sz="20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dist"/>
            <a:r>
              <a:rPr lang="en-AU" altLang="es-E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.</a:t>
            </a:r>
            <a:endParaRPr lang="en-AU" altLang="es-E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Título"/>
          <p:cNvSpPr>
            <a:spLocks noGrp="1"/>
          </p:cNvSpPr>
          <p:nvPr>
            <p:ph type="ctrTitle"/>
          </p:nvPr>
        </p:nvSpPr>
        <p:spPr>
          <a:xfrm>
            <a:off x="685800" y="149225"/>
            <a:ext cx="7772400" cy="1185863"/>
          </a:xfrm>
        </p:spPr>
        <p:txBody>
          <a:bodyPr/>
          <a:lstStyle/>
          <a:p>
            <a:r>
              <a:rPr lang="en-AU" altLang="es-ES" sz="4000" b="1">
                <a:solidFill>
                  <a:srgbClr val="FFFF00"/>
                </a:solidFill>
                <a:ea typeface="ＭＳ Ｐゴシック" panose="020B0600070205080204" pitchFamily="34" charset="-128"/>
              </a:rPr>
              <a:t>CASE 2:</a:t>
            </a:r>
            <a:r>
              <a:rPr lang="en-AU" altLang="es-ES" sz="40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br>
              <a:rPr lang="en-AU" altLang="es-ES" sz="4000" b="1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AU" altLang="es-E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Referred to our department with a diagnostic error</a:t>
            </a:r>
          </a:p>
        </p:txBody>
      </p:sp>
      <p:sp>
        <p:nvSpPr>
          <p:cNvPr id="14339" name="4 Subtítulo"/>
          <p:cNvSpPr>
            <a:spLocks noGrp="1"/>
          </p:cNvSpPr>
          <p:nvPr>
            <p:ph type="subTitle" idx="1"/>
          </p:nvPr>
        </p:nvSpPr>
        <p:spPr>
          <a:xfrm>
            <a:off x="414338" y="1230313"/>
            <a:ext cx="8286750" cy="2038350"/>
          </a:xfrm>
        </p:spPr>
        <p:txBody>
          <a:bodyPr/>
          <a:lstStyle/>
          <a:p>
            <a:pPr algn="just"/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85-year-old man referred to  my clinic with a diagnosis of a 9-month history of a squamous cell carcinoma on the left auricular pavilion associated with </a:t>
            </a:r>
            <a:r>
              <a:rPr lang="en-AU" altLang="es-ES" sz="2000" dirty="0" err="1">
                <a:solidFill>
                  <a:srgbClr val="FFFFFF"/>
                </a:solidFill>
                <a:ea typeface="ＭＳ Ｐゴシック" panose="020B0600070205080204" pitchFamily="34" charset="-128"/>
              </a:rPr>
              <a:t>hypoacusia</a:t>
            </a:r>
            <a:endParaRPr lang="en-AU" altLang="es-ES" sz="2000" dirty="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Previous treatment with imiquimod (2 cycles of 6 weeks each)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Previous to MMS, Immediate Cutaneous Diagnosis (ICD) was made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Diagnosis: </a:t>
            </a:r>
            <a:r>
              <a:rPr lang="en-AU" altLang="es-ES" sz="2000" b="1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Recurrent </a:t>
            </a:r>
            <a:r>
              <a:rPr lang="en-AU" altLang="es-ES" sz="2000" b="1" dirty="0" err="1">
                <a:solidFill>
                  <a:srgbClr val="FFFFFF"/>
                </a:solidFill>
                <a:ea typeface="ＭＳ Ｐゴシック" panose="020B0600070205080204" pitchFamily="34" charset="-128"/>
              </a:rPr>
              <a:t>polychondritis</a:t>
            </a:r>
            <a:r>
              <a:rPr lang="en-AU" altLang="es-ES" sz="20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 of the auricular pavilion (remission with oral corticosteroids)</a:t>
            </a:r>
          </a:p>
        </p:txBody>
      </p:sp>
      <p:sp>
        <p:nvSpPr>
          <p:cNvPr id="14343" name="CuadroTexto 1"/>
          <p:cNvSpPr txBox="1">
            <a:spLocks noChangeArrowheads="1"/>
          </p:cNvSpPr>
          <p:nvPr/>
        </p:nvSpPr>
        <p:spPr bwMode="auto">
          <a:xfrm>
            <a:off x="1182688" y="3556000"/>
            <a:ext cx="2182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err="1">
                <a:latin typeface="Arial" panose="020B0604020202020204" pitchFamily="34" charset="0"/>
              </a:rPr>
              <a:t>Forwarded</a:t>
            </a:r>
            <a:r>
              <a:rPr lang="es-ES" altLang="es-ES" sz="1200" b="1" dirty="0">
                <a:latin typeface="Arial" panose="020B0604020202020204" pitchFamily="34" charset="0"/>
              </a:rPr>
              <a:t> SCC</a:t>
            </a:r>
          </a:p>
        </p:txBody>
      </p:sp>
      <p:sp>
        <p:nvSpPr>
          <p:cNvPr id="14344" name="CuadroTexto 8"/>
          <p:cNvSpPr txBox="1">
            <a:spLocks noChangeArrowheads="1"/>
          </p:cNvSpPr>
          <p:nvPr/>
        </p:nvSpPr>
        <p:spPr bwMode="auto">
          <a:xfrm>
            <a:off x="3517900" y="3578225"/>
            <a:ext cx="21828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>
                <a:latin typeface="Arial" panose="020B0604020202020204" pitchFamily="34" charset="0"/>
              </a:rPr>
              <a:t>ICD</a:t>
            </a:r>
          </a:p>
        </p:txBody>
      </p:sp>
      <p:sp>
        <p:nvSpPr>
          <p:cNvPr id="14345" name="CuadroTexto 9"/>
          <p:cNvSpPr txBox="1">
            <a:spLocks noChangeArrowheads="1"/>
          </p:cNvSpPr>
          <p:nvPr/>
        </p:nvSpPr>
        <p:spPr bwMode="auto">
          <a:xfrm>
            <a:off x="5786438" y="3600450"/>
            <a:ext cx="2182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err="1">
                <a:latin typeface="Arial" panose="020B0604020202020204" pitchFamily="34" charset="0"/>
              </a:rPr>
              <a:t>Recurrent</a:t>
            </a:r>
            <a:r>
              <a:rPr lang="es-ES" altLang="es-ES" sz="1200" b="1" dirty="0">
                <a:latin typeface="Arial" panose="020B0604020202020204" pitchFamily="34" charset="0"/>
              </a:rPr>
              <a:t> </a:t>
            </a:r>
            <a:r>
              <a:rPr lang="es-ES" altLang="es-ES" sz="1200" b="1" dirty="0" err="1">
                <a:latin typeface="Arial" panose="020B0604020202020204" pitchFamily="34" charset="0"/>
              </a:rPr>
              <a:t>Polychondritis</a:t>
            </a:r>
            <a:r>
              <a:rPr lang="es-ES" altLang="es-ES" sz="1200" b="1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>
          <a:xfrm>
            <a:off x="685800" y="655638"/>
            <a:ext cx="7772400" cy="825500"/>
          </a:xfrm>
        </p:spPr>
        <p:txBody>
          <a:bodyPr/>
          <a:lstStyle/>
          <a:p>
            <a:r>
              <a:rPr lang="es-ES" altLang="es-ES" b="1">
                <a:solidFill>
                  <a:srgbClr val="FFFF00"/>
                </a:solidFill>
                <a:ea typeface="ＭＳ Ｐゴシック" panose="020B0600070205080204" pitchFamily="34" charset="-128"/>
              </a:rPr>
              <a:t>PEARL 2: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1"/>
          </p:nvPr>
        </p:nvSpPr>
        <p:spPr>
          <a:xfrm>
            <a:off x="685800" y="2203450"/>
            <a:ext cx="7772400" cy="3462338"/>
          </a:xfrm>
        </p:spPr>
        <p:txBody>
          <a:bodyPr/>
          <a:lstStyle/>
          <a:p>
            <a:pPr marL="285750" indent="-285750" algn="just">
              <a:buFont typeface="Arial" charset="0"/>
              <a:buChar char="•"/>
              <a:defRPr/>
            </a:pPr>
            <a:r>
              <a:rPr lang="en-AU" altLang="es-ES" sz="2800" dirty="0">
                <a:solidFill>
                  <a:schemeClr val="tx1"/>
                </a:solidFill>
                <a:ea typeface="ＭＳ Ｐゴシック" charset="-128"/>
              </a:rPr>
              <a:t>Despite an evident clinical diagnosis, do not start MMS without a confirmatory biopsy</a:t>
            </a:r>
          </a:p>
          <a:p>
            <a:pPr marL="285750" indent="-285750" algn="l">
              <a:buFont typeface="Arial" charset="0"/>
              <a:buChar char="•"/>
              <a:defRPr/>
            </a:pPr>
            <a:r>
              <a:rPr lang="en-AU" altLang="es-ES" sz="2800" dirty="0">
                <a:solidFill>
                  <a:schemeClr val="tx1"/>
                </a:solidFill>
                <a:ea typeface="ＭＳ Ｐゴシック" charset="-128"/>
              </a:rPr>
              <a:t>In our department we perform Immediate Cutaneous Diagnosis (ICD) before MMS</a:t>
            </a:r>
          </a:p>
          <a:p>
            <a:pPr algn="just">
              <a:buFont typeface="Arial" charset="0"/>
              <a:buNone/>
              <a:defRPr/>
            </a:pPr>
            <a:endParaRPr lang="en-AU" altLang="es-ES" sz="2800" dirty="0">
              <a:solidFill>
                <a:schemeClr val="tx1"/>
              </a:solidFill>
              <a:ea typeface="ＭＳ Ｐゴシック" charset="-128"/>
            </a:endParaRPr>
          </a:p>
          <a:p>
            <a:pPr marL="285750" indent="-285750">
              <a:buFont typeface="Arial" charset="0"/>
              <a:buNone/>
              <a:defRPr/>
            </a:pPr>
            <a:r>
              <a:rPr lang="en-AU" altLang="es-ES" sz="2800" i="1" dirty="0">
                <a:solidFill>
                  <a:schemeClr val="tx1"/>
                </a:solidFill>
                <a:ea typeface="ＭＳ Ｐゴシック" charset="-128"/>
              </a:rPr>
              <a:t> WITH GREATER EXPERIENCE ONE HAS GREATER SELF-CONFIDENCE, WHICH SUPPOSES</a:t>
            </a:r>
            <a:r>
              <a:rPr lang="es-ES" altLang="es-ES" sz="2800" i="1" dirty="0">
                <a:solidFill>
                  <a:schemeClr val="tx1"/>
                </a:solidFill>
                <a:ea typeface="ＭＳ Ｐゴシック" charset="-128"/>
              </a:rPr>
              <a:t> A GREATER RISK OF A MISTAKE. IT IS IMPORTANT TO FOLLOW A STRICT METHODOLOGY</a:t>
            </a:r>
            <a:endParaRPr lang="en-AU" altLang="es-ES" sz="2800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</TotalTime>
  <Words>1708</Words>
  <Application>Microsoft Office PowerPoint</Application>
  <PresentationFormat>Presentación en pantalla (4:3)</PresentationFormat>
  <Paragraphs>242</Paragraphs>
  <Slides>39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1" baseType="lpstr">
      <vt:lpstr>Tema de Office</vt:lpstr>
      <vt:lpstr>Chart</vt:lpstr>
      <vt:lpstr>Challenging cases in Mohs Surgery</vt:lpstr>
      <vt:lpstr>OUR EXPERIENCE IN MMS</vt:lpstr>
      <vt:lpstr>Diapositiva 3</vt:lpstr>
      <vt:lpstr>Diapositiva 4</vt:lpstr>
      <vt:lpstr>MULTIPLE SUBCLINICAL SYRINGOMAS DURING MMS IN THE TREATMENT OF BCC</vt:lpstr>
      <vt:lpstr>DILATED SWEAT DUCTS SYRINGOMA-TYPE WITH SCALP INFLAMATION  </vt:lpstr>
      <vt:lpstr>PEARL 1: Differentiate a carcinoma from non-neoplastic structures</vt:lpstr>
      <vt:lpstr>CASE 2:  Referred to our department with a diagnostic error</vt:lpstr>
      <vt:lpstr>PEARL 2:</vt:lpstr>
      <vt:lpstr>Diapositiva 10</vt:lpstr>
      <vt:lpstr>AGGRESIVE TRICHOBLASTOMA (TB)</vt:lpstr>
      <vt:lpstr>AGGRESIVE TRICHOBLASTOMA (TB)</vt:lpstr>
      <vt:lpstr>Diapositiva 13</vt:lpstr>
      <vt:lpstr>Diapositiva 14</vt:lpstr>
      <vt:lpstr>Diapositiva 15</vt:lpstr>
      <vt:lpstr>RELAPSES OF SQUAMOUS CELL CARCINOMA AFTER MMS IN PATIENTS WITH CHRONIC LYMPHOCYTIC LEUKEMIA</vt:lpstr>
      <vt:lpstr>PEARL 4: Occurrence of new carcinomas around the scar post-Mohs</vt:lpstr>
      <vt:lpstr>PERINEURAL INVASION</vt:lpstr>
      <vt:lpstr>PEARL 5: Don’t forget this possibility, especially at the exit of the cranial foramen</vt:lpstr>
      <vt:lpstr>Perineural Invasion and Epithelial Sheath Neuroma after Re-excision, Possibly on a Spectrum of Postinjury Reactive Hyperplasia  </vt:lpstr>
      <vt:lpstr>Revision of BCC in  internal/external canthus, treated with MMS for 5 years in Hospital Sagrat Cor (1995-1999):  </vt:lpstr>
      <vt:lpstr>CASE 7: SCC on the scalp with bone involvement</vt:lpstr>
      <vt:lpstr>PEARL 7</vt:lpstr>
      <vt:lpstr>Diapositiva 24</vt:lpstr>
      <vt:lpstr>CASE 9</vt:lpstr>
      <vt:lpstr>8 - PEARL Small primary DFSP (3 cms) Immediate MMS </vt:lpstr>
      <vt:lpstr> PEARL 9 </vt:lpstr>
      <vt:lpstr>FALSE RELAPSES</vt:lpstr>
      <vt:lpstr>Diapositiva 29</vt:lpstr>
      <vt:lpstr>How to procede:</vt:lpstr>
      <vt:lpstr>CONCLUSIONS </vt:lpstr>
      <vt:lpstr>MY BEST PEARL: DON’T FORGET IT!</vt:lpstr>
      <vt:lpstr>MMS HAS GIVEN GRATIFYING SATISFACTION TO MY PROFESSIONAL LIFE BECAUSE IT HAS ALLOWED ME TO COORDINATE MY CLINICAL, HISTOPATHOLOGICAL AND SURGICAL KNOWLEDGE   PABLO UMBERT MILLET</vt:lpstr>
      <vt:lpstr>Diapositiva 34</vt:lpstr>
      <vt:lpstr>Diapositiva 35</vt:lpstr>
      <vt:lpstr>SCC on the scalp with bone involvement</vt:lpstr>
      <vt:lpstr>PERINEURAL INVASION IN MMS</vt:lpstr>
      <vt:lpstr>Cutaneous spindle cell tumours</vt:lpstr>
      <vt:lpstr> NODULAR FASCIITIS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cases in Mohs Surgery</dc:title>
  <dc:creator>Microsoft Office User</dc:creator>
  <cp:lastModifiedBy>HPCompaq</cp:lastModifiedBy>
  <cp:revision>134</cp:revision>
  <dcterms:created xsi:type="dcterms:W3CDTF">2017-03-23T15:57:58Z</dcterms:created>
  <dcterms:modified xsi:type="dcterms:W3CDTF">2017-05-31T09:04:18Z</dcterms:modified>
</cp:coreProperties>
</file>